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343" r:id="rId2"/>
    <p:sldId id="373" r:id="rId3"/>
    <p:sldId id="528" r:id="rId4"/>
    <p:sldId id="529" r:id="rId5"/>
    <p:sldId id="292" r:id="rId6"/>
    <p:sldId id="422" r:id="rId7"/>
    <p:sldId id="423" r:id="rId8"/>
    <p:sldId id="424" r:id="rId9"/>
    <p:sldId id="425" r:id="rId10"/>
    <p:sldId id="525" r:id="rId11"/>
    <p:sldId id="491" r:id="rId12"/>
    <p:sldId id="274" r:id="rId13"/>
    <p:sldId id="275" r:id="rId14"/>
    <p:sldId id="276" r:id="rId15"/>
    <p:sldId id="278" r:id="rId16"/>
    <p:sldId id="279" r:id="rId17"/>
    <p:sldId id="280" r:id="rId18"/>
    <p:sldId id="531" r:id="rId19"/>
    <p:sldId id="530" r:id="rId20"/>
    <p:sldId id="482" r:id="rId21"/>
    <p:sldId id="532" r:id="rId22"/>
    <p:sldId id="533" r:id="rId23"/>
    <p:sldId id="534" r:id="rId24"/>
    <p:sldId id="53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47"/>
    <p:restoredTop sz="94694"/>
  </p:normalViewPr>
  <p:slideViewPr>
    <p:cSldViewPr snapToGrid="0" snapToObjects="1">
      <p:cViewPr>
        <p:scale>
          <a:sx n="80" d="100"/>
          <a:sy n="80" d="100"/>
        </p:scale>
        <p:origin x="296" y="9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tiff>
</file>

<file path=ppt/media/image5.tiff>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B8A1CA-C09D-8948-AEAB-1AC839BF420A}" type="datetimeFigureOut">
              <a:rPr lang="en-US" smtClean="0"/>
              <a:t>10/19/20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DBE74D-693E-0446-841B-8BB85515DAE7}" type="slidenum">
              <a:rPr lang="en-US" smtClean="0"/>
              <a:t>‹#›</a:t>
            </a:fld>
            <a:endParaRPr lang="en-US"/>
          </a:p>
        </p:txBody>
      </p:sp>
    </p:spTree>
    <p:extLst>
      <p:ext uri="{BB962C8B-B14F-4D97-AF65-F5344CB8AC3E}">
        <p14:creationId xmlns:p14="http://schemas.microsoft.com/office/powerpoint/2010/main" val="3193862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EE0164E-DAE3-9644-A2DF-BA83867AA814}" type="slidenum">
              <a:rPr lang="en-US"/>
              <a:pPr/>
              <a:t>1</a:t>
            </a:fld>
            <a:endParaRPr lang="en-US"/>
          </a:p>
        </p:txBody>
      </p:sp>
      <p:sp>
        <p:nvSpPr>
          <p:cNvPr id="5122" name="Rectangle 2"/>
          <p:cNvSpPr>
            <a:spLocks noGrp="1" noRot="1" noChangeAspect="1" noChangeArrowheads="1" noTextEdit="1"/>
          </p:cNvSpPr>
          <p:nvPr>
            <p:ph type="sldImg"/>
          </p:nvPr>
        </p:nvSpPr>
        <p:spPr>
          <a:xfrm>
            <a:off x="290513" y="704850"/>
            <a:ext cx="6264275" cy="3524250"/>
          </a:xfrm>
          <a:ln/>
          <a:extLst>
            <a:ext uri="{FAA26D3D-D897-4be2-8F04-BA451C77F1D7}">
              <ma14:placeholderFlag xmlns="" xmlns:ma14="http://schemas.microsoft.com/office/mac/drawingml/2011/main" val="1"/>
            </a:ext>
          </a:extLst>
        </p:spPr>
      </p:sp>
      <p:sp>
        <p:nvSpPr>
          <p:cNvPr id="5123" name="Rectangle 3"/>
          <p:cNvSpPr>
            <a:spLocks noGrp="1" noChangeArrowheads="1"/>
          </p:cNvSpPr>
          <p:nvPr>
            <p:ph type="body" idx="1"/>
          </p:nvPr>
        </p:nvSpPr>
        <p:spPr/>
        <p:txBody>
          <a:bodyPr/>
          <a:lstStyle/>
          <a:p>
            <a:r>
              <a:rPr lang="en-US" sz="2000" dirty="0"/>
              <a:t>You will remember from an earlier video that if a network is carrying only one  flow, AIMD will keep the bottleneck link  full all the time, and therefore we say the throughput is equal to the data rate of the bottleneck link. Nice and simple.</a:t>
            </a:r>
          </a:p>
          <a:p>
            <a:endParaRPr lang="en-US" sz="2000" dirty="0"/>
          </a:p>
          <a:p>
            <a:r>
              <a:rPr lang="en-US" sz="2000" dirty="0"/>
              <a:t>Things get quite a bit more complicated if the network is carrying lots of AIMD flows, all sharing a bottleneck link. In this video, I </a:t>
            </a:r>
            <a:r>
              <a:rPr lang="en-US" sz="2000"/>
              <a:t>am going to </a:t>
            </a:r>
            <a:r>
              <a:rPr lang="en-US" sz="2000" dirty="0"/>
              <a:t>derive a throughput formula for AIMD with multiple flows sharing the network. This video contains more equations than most of the videos, so keep your wits about you and keep a close eye on the assumptions I am making as I go along.</a:t>
            </a:r>
          </a:p>
        </p:txBody>
      </p:sp>
    </p:spTree>
    <p:extLst>
      <p:ext uri="{BB962C8B-B14F-4D97-AF65-F5344CB8AC3E}">
        <p14:creationId xmlns:p14="http://schemas.microsoft.com/office/powerpoint/2010/main" val="21145912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p:cNvSpPr>
          <p:nvPr>
            <p:ph type="sldImg"/>
          </p:nvPr>
        </p:nvSpPr>
        <p:spPr>
          <a:ln/>
        </p:spPr>
      </p:sp>
      <p:sp>
        <p:nvSpPr>
          <p:cNvPr id="37890"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ＭＳ Ｐゴシック" charset="-128"/>
            </a:endParaRPr>
          </a:p>
        </p:txBody>
      </p:sp>
      <p:sp>
        <p:nvSpPr>
          <p:cNvPr id="37891"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charset="0"/>
                <a:ea typeface="ＭＳ Ｐゴシック" charset="-128"/>
              </a:defRPr>
            </a:lvl1pPr>
            <a:lvl2pPr marL="742950" indent="-285750" defTabSz="903288">
              <a:defRPr sz="2400">
                <a:solidFill>
                  <a:schemeClr val="tx1"/>
                </a:solidFill>
                <a:latin typeface="Comic Sans MS" charset="0"/>
                <a:ea typeface="ＭＳ Ｐゴシック" charset="-128"/>
              </a:defRPr>
            </a:lvl2pPr>
            <a:lvl3pPr marL="1143000" indent="-228600" defTabSz="903288">
              <a:defRPr sz="2400">
                <a:solidFill>
                  <a:schemeClr val="tx1"/>
                </a:solidFill>
                <a:latin typeface="Comic Sans MS" charset="0"/>
                <a:ea typeface="ＭＳ Ｐゴシック" charset="-128"/>
              </a:defRPr>
            </a:lvl3pPr>
            <a:lvl4pPr marL="1600200" indent="-228600" defTabSz="903288">
              <a:defRPr sz="2400">
                <a:solidFill>
                  <a:schemeClr val="tx1"/>
                </a:solidFill>
                <a:latin typeface="Comic Sans MS" charset="0"/>
                <a:ea typeface="ＭＳ Ｐゴシック" charset="-128"/>
              </a:defRPr>
            </a:lvl4pPr>
            <a:lvl5pPr marL="2057400" indent="-228600" defTabSz="903288">
              <a:defRPr sz="2400">
                <a:solidFill>
                  <a:schemeClr val="tx1"/>
                </a:solidFill>
                <a:latin typeface="Comic Sans MS" charset="0"/>
                <a:ea typeface="ＭＳ Ｐゴシック" charset="-128"/>
              </a:defRPr>
            </a:lvl5pPr>
            <a:lvl6pPr marL="2514600" indent="-228600" defTabSz="903288"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defTabSz="903288"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defTabSz="903288"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defTabSz="903288" eaLnBrk="0" fontAlgn="base" hangingPunct="0">
              <a:spcBef>
                <a:spcPct val="0"/>
              </a:spcBef>
              <a:spcAft>
                <a:spcPct val="0"/>
              </a:spcAft>
              <a:defRPr sz="2400">
                <a:solidFill>
                  <a:schemeClr val="tx1"/>
                </a:solidFill>
                <a:latin typeface="Comic Sans MS" charset="0"/>
                <a:ea typeface="ＭＳ Ｐゴシック" charset="-128"/>
              </a:defRPr>
            </a:lvl9pPr>
          </a:lstStyle>
          <a:p>
            <a:fld id="{5A33F436-C641-5D4F-97C5-4D0B6312704E}" type="slidenum">
              <a:rPr lang="en-US" altLang="en-US" sz="1100">
                <a:latin typeface="Times New Roman" panose="02020603050405020304" pitchFamily="18" charset="0"/>
              </a:rPr>
              <a:pPr/>
              <a:t>15</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3351652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p:cNvSpPr>
          <p:nvPr>
            <p:ph type="sldImg"/>
          </p:nvPr>
        </p:nvSpPr>
        <p:spPr>
          <a:ln/>
        </p:spPr>
      </p:sp>
      <p:sp>
        <p:nvSpPr>
          <p:cNvPr id="39938"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ea typeface="ＭＳ Ｐゴシック" charset="-128"/>
            </a:endParaRPr>
          </a:p>
        </p:txBody>
      </p:sp>
      <p:sp>
        <p:nvSpPr>
          <p:cNvPr id="39939"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charset="0"/>
                <a:ea typeface="ＭＳ Ｐゴシック" charset="-128"/>
              </a:defRPr>
            </a:lvl1pPr>
            <a:lvl2pPr marL="742950" indent="-285750" defTabSz="903288">
              <a:defRPr sz="2400">
                <a:solidFill>
                  <a:schemeClr val="tx1"/>
                </a:solidFill>
                <a:latin typeface="Comic Sans MS" charset="0"/>
                <a:ea typeface="ＭＳ Ｐゴシック" charset="-128"/>
              </a:defRPr>
            </a:lvl2pPr>
            <a:lvl3pPr marL="1143000" indent="-228600" defTabSz="903288">
              <a:defRPr sz="2400">
                <a:solidFill>
                  <a:schemeClr val="tx1"/>
                </a:solidFill>
                <a:latin typeface="Comic Sans MS" charset="0"/>
                <a:ea typeface="ＭＳ Ｐゴシック" charset="-128"/>
              </a:defRPr>
            </a:lvl3pPr>
            <a:lvl4pPr marL="1600200" indent="-228600" defTabSz="903288">
              <a:defRPr sz="2400">
                <a:solidFill>
                  <a:schemeClr val="tx1"/>
                </a:solidFill>
                <a:latin typeface="Comic Sans MS" charset="0"/>
                <a:ea typeface="ＭＳ Ｐゴシック" charset="-128"/>
              </a:defRPr>
            </a:lvl4pPr>
            <a:lvl5pPr marL="2057400" indent="-228600" defTabSz="903288">
              <a:defRPr sz="2400">
                <a:solidFill>
                  <a:schemeClr val="tx1"/>
                </a:solidFill>
                <a:latin typeface="Comic Sans MS" charset="0"/>
                <a:ea typeface="ＭＳ Ｐゴシック" charset="-128"/>
              </a:defRPr>
            </a:lvl5pPr>
            <a:lvl6pPr marL="2514600" indent="-228600" defTabSz="903288"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defTabSz="903288"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defTabSz="903288"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defTabSz="903288" eaLnBrk="0" fontAlgn="base" hangingPunct="0">
              <a:spcBef>
                <a:spcPct val="0"/>
              </a:spcBef>
              <a:spcAft>
                <a:spcPct val="0"/>
              </a:spcAft>
              <a:defRPr sz="2400">
                <a:solidFill>
                  <a:schemeClr val="tx1"/>
                </a:solidFill>
                <a:latin typeface="Comic Sans MS" charset="0"/>
                <a:ea typeface="ＭＳ Ｐゴシック" charset="-128"/>
              </a:defRPr>
            </a:lvl9pPr>
          </a:lstStyle>
          <a:p>
            <a:fld id="{3D6EA8D5-3F9F-5A42-8A17-86C0BCE29953}" type="slidenum">
              <a:rPr lang="en-US" altLang="en-US" sz="1100">
                <a:latin typeface="Times New Roman" panose="02020603050405020304" pitchFamily="18" charset="0"/>
              </a:rPr>
              <a:pPr/>
              <a:t>16</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11689071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p:cNvSpPr>
          <p:nvPr>
            <p:ph type="sldImg"/>
          </p:nvPr>
        </p:nvSpPr>
        <p:spPr>
          <a:ln/>
        </p:spPr>
      </p:sp>
      <p:sp>
        <p:nvSpPr>
          <p:cNvPr id="41986"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ea typeface="ＭＳ Ｐゴシック" charset="-128"/>
            </a:endParaRPr>
          </a:p>
        </p:txBody>
      </p:sp>
      <p:sp>
        <p:nvSpPr>
          <p:cNvPr id="41987"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charset="0"/>
                <a:ea typeface="ＭＳ Ｐゴシック" charset="-128"/>
              </a:defRPr>
            </a:lvl1pPr>
            <a:lvl2pPr marL="742950" indent="-285750" defTabSz="903288">
              <a:defRPr sz="2400">
                <a:solidFill>
                  <a:schemeClr val="tx1"/>
                </a:solidFill>
                <a:latin typeface="Comic Sans MS" charset="0"/>
                <a:ea typeface="ＭＳ Ｐゴシック" charset="-128"/>
              </a:defRPr>
            </a:lvl2pPr>
            <a:lvl3pPr marL="1143000" indent="-228600" defTabSz="903288">
              <a:defRPr sz="2400">
                <a:solidFill>
                  <a:schemeClr val="tx1"/>
                </a:solidFill>
                <a:latin typeface="Comic Sans MS" charset="0"/>
                <a:ea typeface="ＭＳ Ｐゴシック" charset="-128"/>
              </a:defRPr>
            </a:lvl3pPr>
            <a:lvl4pPr marL="1600200" indent="-228600" defTabSz="903288">
              <a:defRPr sz="2400">
                <a:solidFill>
                  <a:schemeClr val="tx1"/>
                </a:solidFill>
                <a:latin typeface="Comic Sans MS" charset="0"/>
                <a:ea typeface="ＭＳ Ｐゴシック" charset="-128"/>
              </a:defRPr>
            </a:lvl4pPr>
            <a:lvl5pPr marL="2057400" indent="-228600" defTabSz="903288">
              <a:defRPr sz="2400">
                <a:solidFill>
                  <a:schemeClr val="tx1"/>
                </a:solidFill>
                <a:latin typeface="Comic Sans MS" charset="0"/>
                <a:ea typeface="ＭＳ Ｐゴシック" charset="-128"/>
              </a:defRPr>
            </a:lvl5pPr>
            <a:lvl6pPr marL="2514600" indent="-228600" defTabSz="903288"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defTabSz="903288"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defTabSz="903288"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defTabSz="903288" eaLnBrk="0" fontAlgn="base" hangingPunct="0">
              <a:spcBef>
                <a:spcPct val="0"/>
              </a:spcBef>
              <a:spcAft>
                <a:spcPct val="0"/>
              </a:spcAft>
              <a:defRPr sz="2400">
                <a:solidFill>
                  <a:schemeClr val="tx1"/>
                </a:solidFill>
                <a:latin typeface="Comic Sans MS" charset="0"/>
                <a:ea typeface="ＭＳ Ｐゴシック" charset="-128"/>
              </a:defRPr>
            </a:lvl9pPr>
          </a:lstStyle>
          <a:p>
            <a:fld id="{1AB7C434-40FE-1E4E-878D-3BD09A2755A8}" type="slidenum">
              <a:rPr lang="en-US" altLang="en-US" sz="1100">
                <a:latin typeface="Times New Roman" panose="02020603050405020304" pitchFamily="18" charset="0"/>
              </a:rPr>
              <a:pPr/>
              <a:t>17</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35130678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87D80DA7-1BC8-494F-9EA7-6F0E0478673A}" type="slidenum">
              <a:rPr lang="en-US" altLang="en-US" smtClean="0"/>
              <a:pPr>
                <a:defRPr/>
              </a:pPr>
              <a:t>19</a:t>
            </a:fld>
            <a:endParaRPr lang="en-US" altLang="en-US"/>
          </a:p>
        </p:txBody>
      </p:sp>
    </p:spTree>
    <p:extLst>
      <p:ext uri="{BB962C8B-B14F-4D97-AF65-F5344CB8AC3E}">
        <p14:creationId xmlns:p14="http://schemas.microsoft.com/office/powerpoint/2010/main" val="13254304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87D80DA7-1BC8-494F-9EA7-6F0E0478673A}" type="slidenum">
              <a:rPr lang="en-US" altLang="en-US" smtClean="0"/>
              <a:pPr>
                <a:defRPr/>
              </a:pPr>
              <a:t>20</a:t>
            </a:fld>
            <a:endParaRPr lang="en-US" altLang="en-US"/>
          </a:p>
        </p:txBody>
      </p:sp>
    </p:spTree>
    <p:extLst>
      <p:ext uri="{BB962C8B-B14F-4D97-AF65-F5344CB8AC3E}">
        <p14:creationId xmlns:p14="http://schemas.microsoft.com/office/powerpoint/2010/main" val="10395237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CB19BF-440B-674D-9CB5-DAA817D0A8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64BE8A-AD43-164A-957A-146C6603F825}"/>
              </a:ext>
            </a:extLst>
          </p:cNvPr>
          <p:cNvSpPr>
            <a:spLocks noGrp="1"/>
          </p:cNvSpPr>
          <p:nvPr>
            <p:ph type="body" idx="1"/>
          </p:nvPr>
        </p:nvSpPr>
        <p:spPr/>
        <p:txBody>
          <a:bodyPr/>
          <a:lstStyle/>
          <a:p>
            <a:r>
              <a:rPr lang="en-US" altLang="en-US" sz="3200" dirty="0">
                <a:latin typeface="Times New Roman" panose="02020603050405020304" pitchFamily="18" charset="0"/>
                <a:ea typeface="ＭＳ Ｐゴシック" panose="020B0600070205080204" pitchFamily="34" charset="-128"/>
              </a:rPr>
              <a:t>The next layer up is, for us, the most important layer: the Network layer.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The network layer’s job is to deliver packets end-to-end across the Internet from the source to the destination.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A packet is an important basic building block in networks. A packet is the name we give to a self-contained collection of data, plus a header that describes what the data is, where it is going and where it came from. You will often see packets drawn like this: &lt;draw a packet with header and data&gt;</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Network layer packets are called datagrams. They consist of some data and a head containing the “To” and “From” addresses – just like we put the “To:” and “From” addresses on a letter. &lt;Draw a datagram with To/From addresses&gt;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The Network hands the datagram to the Link Layer below &lt;click to wipe arrows down&gt;, telling it to send the datagram over the first link. In other words, the Link Layer is providing a *service* to the Network Layer. Essentially, the Link Layer says: “if you give me a datagram to send, I will transmit it over one link for you”.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At the other end of the link is a router. The Link Layer of the router accepts the datagram from the link, and hands it up to the Network Layer in the router. The Network Layer on the router examines the destination address of the datagram, and is responsible for routing the datagram one hop at a time towards its eventual destination. It does this by sending to the Link Layer again, to carry it over the next link. And so on until it reaches the Network Layer at the destination. &lt;sequence of clicks shows the steps&gt;</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Notice that the Network Layer does not need to concern itself with *how* the Link Layer sends the datagram over the link. In fact, different Link Layers work in very different ways; Ethernet and </a:t>
            </a:r>
            <a:r>
              <a:rPr lang="en-US" altLang="en-US" sz="3200" dirty="0" err="1">
                <a:latin typeface="Times New Roman" panose="02020603050405020304" pitchFamily="18" charset="0"/>
                <a:ea typeface="ＭＳ Ｐゴシック" panose="020B0600070205080204" pitchFamily="34" charset="-128"/>
              </a:rPr>
              <a:t>WiFi</a:t>
            </a:r>
            <a:r>
              <a:rPr lang="en-US" altLang="en-US" sz="3200" dirty="0">
                <a:latin typeface="Times New Roman" panose="02020603050405020304" pitchFamily="18" charset="0"/>
                <a:ea typeface="ＭＳ Ｐゴシック" panose="020B0600070205080204" pitchFamily="34" charset="-128"/>
              </a:rPr>
              <a:t> are clearly very different. This separation of concerns between the Network Layer and the Link Layer allows each to focus on its job, without worrying about how the other layer works. It also means that a single Network Layer has a common way to talk to many different Link Layers by simply handing them datagrams to send. This separation of concerns is made possibly by the modularity of each layer and a common well-defined API to the layer below. </a:t>
            </a:r>
          </a:p>
          <a:p>
            <a:endParaRPr lang="en-US" altLang="en-US" sz="3200" dirty="0">
              <a:latin typeface="Times New Roman" panose="02020603050405020304" pitchFamily="18" charset="0"/>
              <a:ea typeface="ＭＳ Ｐゴシック" panose="020B0600070205080204" pitchFamily="34" charset="-128"/>
            </a:endParaRPr>
          </a:p>
        </p:txBody>
      </p:sp>
      <p:sp>
        <p:nvSpPr>
          <p:cNvPr id="4" name="Slide Number Placeholder 3">
            <a:extLst>
              <a:ext uri="{FF2B5EF4-FFF2-40B4-BE49-F238E27FC236}">
                <a16:creationId xmlns:a16="http://schemas.microsoft.com/office/drawing/2014/main" id="{4CD12D2F-24B7-1C48-AC57-006FBD15B9CB}"/>
              </a:ext>
            </a:extLst>
          </p:cNvPr>
          <p:cNvSpPr>
            <a:spLocks noGrp="1"/>
          </p:cNvSpPr>
          <p:nvPr>
            <p:ph type="sldNum" sz="quarter" idx="5"/>
          </p:nvPr>
        </p:nvSpPr>
        <p:spPr>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a:lstStyle>
            <a:lvl1pPr defTabSz="903288">
              <a:defRPr sz="2400">
                <a:solidFill>
                  <a:schemeClr val="tx1"/>
                </a:solidFill>
                <a:latin typeface="Comic Sans MS" panose="030F0902030302020204" pitchFamily="66" charset="0"/>
                <a:ea typeface="ＭＳ Ｐゴシック" panose="020B0600070205080204" pitchFamily="34" charset="-128"/>
              </a:defRPr>
            </a:lvl1pPr>
            <a:lvl2pPr marL="742950" indent="-285750" defTabSz="903288">
              <a:defRPr sz="2400">
                <a:solidFill>
                  <a:schemeClr val="tx1"/>
                </a:solidFill>
                <a:latin typeface="Comic Sans MS" panose="030F0902030302020204" pitchFamily="66" charset="0"/>
                <a:ea typeface="ＭＳ Ｐゴシック" panose="020B0600070205080204" pitchFamily="34" charset="-128"/>
              </a:defRPr>
            </a:lvl2pPr>
            <a:lvl3pPr marL="1143000" indent="-228600" defTabSz="903288">
              <a:defRPr sz="2400">
                <a:solidFill>
                  <a:schemeClr val="tx1"/>
                </a:solidFill>
                <a:latin typeface="Comic Sans MS" panose="030F0902030302020204" pitchFamily="66" charset="0"/>
                <a:ea typeface="ＭＳ Ｐゴシック" panose="020B0600070205080204" pitchFamily="34" charset="-128"/>
              </a:defRPr>
            </a:lvl3pPr>
            <a:lvl4pPr marL="1600200" indent="-228600" defTabSz="903288">
              <a:defRPr sz="2400">
                <a:solidFill>
                  <a:schemeClr val="tx1"/>
                </a:solidFill>
                <a:latin typeface="Comic Sans MS" panose="030F0902030302020204" pitchFamily="66" charset="0"/>
                <a:ea typeface="ＭＳ Ｐゴシック" panose="020B0600070205080204" pitchFamily="34" charset="-128"/>
              </a:defRPr>
            </a:lvl4pPr>
            <a:lvl5pPr marL="2057400" indent="-228600" defTabSz="903288">
              <a:defRPr sz="2400">
                <a:solidFill>
                  <a:schemeClr val="tx1"/>
                </a:solidFill>
                <a:latin typeface="Comic Sans MS" panose="030F0902030302020204" pitchFamily="66" charset="0"/>
                <a:ea typeface="ＭＳ Ｐゴシック" panose="020B0600070205080204" pitchFamily="34" charset="-128"/>
              </a:defRPr>
            </a:lvl5pPr>
            <a:lvl6pPr marL="25146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fld id="{1BD5B48B-C4CD-F44C-8455-B1D8CC82907B}" type="slidenum">
              <a:rPr lang="en-US" altLang="en-US" sz="1100">
                <a:latin typeface="Times New Roman" panose="02020603050405020304" pitchFamily="18" charset="0"/>
              </a:rPr>
              <a:pPr/>
              <a:t>21</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29757069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CB19BF-440B-674D-9CB5-DAA817D0A8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64BE8A-AD43-164A-957A-146C6603F825}"/>
              </a:ext>
            </a:extLst>
          </p:cNvPr>
          <p:cNvSpPr>
            <a:spLocks noGrp="1"/>
          </p:cNvSpPr>
          <p:nvPr>
            <p:ph type="body" idx="1"/>
          </p:nvPr>
        </p:nvSpPr>
        <p:spPr/>
        <p:txBody>
          <a:bodyPr/>
          <a:lstStyle/>
          <a:p>
            <a:r>
              <a:rPr lang="en-US" altLang="en-US" sz="3200" dirty="0">
                <a:latin typeface="Times New Roman" panose="02020603050405020304" pitchFamily="18" charset="0"/>
                <a:ea typeface="ＭＳ Ｐゴシック" panose="020B0600070205080204" pitchFamily="34" charset="-128"/>
              </a:rPr>
              <a:t>The next layer up is, for us, the most important layer: the Network layer.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The network layer’s job is to deliver packets end-to-end across the Internet from the source to the destination.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A packet is an important basic building block in networks. A packet is the name we give to a self-contained collection of data, plus a header that describes what the data is, where it is going and where it came from. You will often see packets drawn like this: &lt;draw a packet with header and data&gt;</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Network layer packets are called datagrams. They consist of some data and a head containing the “To” and “From” addresses – just like we put the “To:” and “From” addresses on a letter. &lt;Draw a datagram with To/From addresses&gt;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The Network hands the datagram to the Link Layer below &lt;click to wipe arrows down&gt;, telling it to send the datagram over the first link. In other words, the Link Layer is providing a *service* to the Network Layer. Essentially, the Link Layer says: “if you give me a datagram to send, I will transmit it over one link for you”.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At the other end of the link is a router. The Link Layer of the router accepts the datagram from the link, and hands it up to the Network Layer in the router. The Network Layer on the router examines the destination address of the datagram, and is responsible for routing the datagram one hop at a time towards its eventual destination. It does this by sending to the Link Layer again, to carry it over the next link. And so on until it reaches the Network Layer at the destination. &lt;sequence of clicks shows the steps&gt;</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Notice that the Network Layer does not need to concern itself with *how* the Link Layer sends the datagram over the link. In fact, different Link Layers work in very different ways; Ethernet and </a:t>
            </a:r>
            <a:r>
              <a:rPr lang="en-US" altLang="en-US" sz="3200" dirty="0" err="1">
                <a:latin typeface="Times New Roman" panose="02020603050405020304" pitchFamily="18" charset="0"/>
                <a:ea typeface="ＭＳ Ｐゴシック" panose="020B0600070205080204" pitchFamily="34" charset="-128"/>
              </a:rPr>
              <a:t>WiFi</a:t>
            </a:r>
            <a:r>
              <a:rPr lang="en-US" altLang="en-US" sz="3200" dirty="0">
                <a:latin typeface="Times New Roman" panose="02020603050405020304" pitchFamily="18" charset="0"/>
                <a:ea typeface="ＭＳ Ｐゴシック" panose="020B0600070205080204" pitchFamily="34" charset="-128"/>
              </a:rPr>
              <a:t> are clearly very different. This separation of concerns between the Network Layer and the Link Layer allows each to focus on its job, without worrying about how the other layer works. It also means that a single Network Layer has a common way to talk to many different Link Layers by simply handing them datagrams to send. This separation of concerns is made possibly by the modularity of each layer and a common well-defined API to the layer below. </a:t>
            </a:r>
          </a:p>
          <a:p>
            <a:endParaRPr lang="en-US" altLang="en-US" sz="3200" dirty="0">
              <a:latin typeface="Times New Roman" panose="02020603050405020304" pitchFamily="18" charset="0"/>
              <a:ea typeface="ＭＳ Ｐゴシック" panose="020B0600070205080204" pitchFamily="34" charset="-128"/>
            </a:endParaRPr>
          </a:p>
        </p:txBody>
      </p:sp>
      <p:sp>
        <p:nvSpPr>
          <p:cNvPr id="4" name="Slide Number Placeholder 3">
            <a:extLst>
              <a:ext uri="{FF2B5EF4-FFF2-40B4-BE49-F238E27FC236}">
                <a16:creationId xmlns:a16="http://schemas.microsoft.com/office/drawing/2014/main" id="{4CD12D2F-24B7-1C48-AC57-006FBD15B9CB}"/>
              </a:ext>
            </a:extLst>
          </p:cNvPr>
          <p:cNvSpPr>
            <a:spLocks noGrp="1"/>
          </p:cNvSpPr>
          <p:nvPr>
            <p:ph type="sldNum" sz="quarter" idx="5"/>
          </p:nvPr>
        </p:nvSpPr>
        <p:spPr>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a:lstStyle>
            <a:lvl1pPr defTabSz="903288">
              <a:defRPr sz="2400">
                <a:solidFill>
                  <a:schemeClr val="tx1"/>
                </a:solidFill>
                <a:latin typeface="Comic Sans MS" panose="030F0902030302020204" pitchFamily="66" charset="0"/>
                <a:ea typeface="ＭＳ Ｐゴシック" panose="020B0600070205080204" pitchFamily="34" charset="-128"/>
              </a:defRPr>
            </a:lvl1pPr>
            <a:lvl2pPr marL="742950" indent="-285750" defTabSz="903288">
              <a:defRPr sz="2400">
                <a:solidFill>
                  <a:schemeClr val="tx1"/>
                </a:solidFill>
                <a:latin typeface="Comic Sans MS" panose="030F0902030302020204" pitchFamily="66" charset="0"/>
                <a:ea typeface="ＭＳ Ｐゴシック" panose="020B0600070205080204" pitchFamily="34" charset="-128"/>
              </a:defRPr>
            </a:lvl2pPr>
            <a:lvl3pPr marL="1143000" indent="-228600" defTabSz="903288">
              <a:defRPr sz="2400">
                <a:solidFill>
                  <a:schemeClr val="tx1"/>
                </a:solidFill>
                <a:latin typeface="Comic Sans MS" panose="030F0902030302020204" pitchFamily="66" charset="0"/>
                <a:ea typeface="ＭＳ Ｐゴシック" panose="020B0600070205080204" pitchFamily="34" charset="-128"/>
              </a:defRPr>
            </a:lvl3pPr>
            <a:lvl4pPr marL="1600200" indent="-228600" defTabSz="903288">
              <a:defRPr sz="2400">
                <a:solidFill>
                  <a:schemeClr val="tx1"/>
                </a:solidFill>
                <a:latin typeface="Comic Sans MS" panose="030F0902030302020204" pitchFamily="66" charset="0"/>
                <a:ea typeface="ＭＳ Ｐゴシック" panose="020B0600070205080204" pitchFamily="34" charset="-128"/>
              </a:defRPr>
            </a:lvl4pPr>
            <a:lvl5pPr marL="2057400" indent="-228600" defTabSz="903288">
              <a:defRPr sz="2400">
                <a:solidFill>
                  <a:schemeClr val="tx1"/>
                </a:solidFill>
                <a:latin typeface="Comic Sans MS" panose="030F0902030302020204" pitchFamily="66" charset="0"/>
                <a:ea typeface="ＭＳ Ｐゴシック" panose="020B0600070205080204" pitchFamily="34" charset="-128"/>
              </a:defRPr>
            </a:lvl5pPr>
            <a:lvl6pPr marL="25146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fld id="{1BD5B48B-C4CD-F44C-8455-B1D8CC82907B}" type="slidenum">
              <a:rPr lang="en-US" altLang="en-US" sz="1100">
                <a:latin typeface="Times New Roman" panose="02020603050405020304" pitchFamily="18" charset="0"/>
              </a:rPr>
              <a:pPr/>
              <a:t>22</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430242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CB19BF-440B-674D-9CB5-DAA817D0A8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64BE8A-AD43-164A-957A-146C6603F825}"/>
              </a:ext>
            </a:extLst>
          </p:cNvPr>
          <p:cNvSpPr>
            <a:spLocks noGrp="1"/>
          </p:cNvSpPr>
          <p:nvPr>
            <p:ph type="body" idx="1"/>
          </p:nvPr>
        </p:nvSpPr>
        <p:spPr/>
        <p:txBody>
          <a:bodyPr/>
          <a:lstStyle/>
          <a:p>
            <a:r>
              <a:rPr lang="en-US" altLang="en-US" sz="3200" dirty="0">
                <a:latin typeface="Times New Roman" panose="02020603050405020304" pitchFamily="18" charset="0"/>
                <a:ea typeface="ＭＳ Ｐゴシック" panose="020B0600070205080204" pitchFamily="34" charset="-128"/>
              </a:rPr>
              <a:t>The next layer up is, for us, the most important layer: the Network layer.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The network layer’s job is to deliver packets end-to-end across the Internet from the source to the destination.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A packet is an important basic building block in networks. A packet is the name we give to a self-contained collection of data, plus a header that describes what the data is, where it is going and where it came from. You will often see packets drawn like this: &lt;draw a packet with header and data&gt;</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Network layer packets are called datagrams. They consist of some data and a head containing the “To” and “From” addresses – just like we put the “To:” and “From” addresses on a letter. &lt;Draw a datagram with To/From addresses&gt;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The Network hands the datagram to the Link Layer below &lt;click to wipe arrows down&gt;, telling it to send the datagram over the first link. In other words, the Link Layer is providing a *service* to the Network Layer. Essentially, the Link Layer says: “if you give me a datagram to send, I will transmit it over one link for you”.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At the other end of the link is a router. The Link Layer of the router accepts the datagram from the link, and hands it up to the Network Layer in the router. The Network Layer on the router examines the destination address of the datagram, and is responsible for routing the datagram one hop at a time towards its eventual destination. It does this by sending to the Link Layer again, to carry it over the next link. And so on until it reaches the Network Layer at the destination. &lt;sequence of clicks shows the steps&gt;</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Notice that the Network Layer does not need to concern itself with *how* the Link Layer sends the datagram over the link. In fact, different Link Layers work in very different ways; Ethernet and </a:t>
            </a:r>
            <a:r>
              <a:rPr lang="en-US" altLang="en-US" sz="3200" dirty="0" err="1">
                <a:latin typeface="Times New Roman" panose="02020603050405020304" pitchFamily="18" charset="0"/>
                <a:ea typeface="ＭＳ Ｐゴシック" panose="020B0600070205080204" pitchFamily="34" charset="-128"/>
              </a:rPr>
              <a:t>WiFi</a:t>
            </a:r>
            <a:r>
              <a:rPr lang="en-US" altLang="en-US" sz="3200" dirty="0">
                <a:latin typeface="Times New Roman" panose="02020603050405020304" pitchFamily="18" charset="0"/>
                <a:ea typeface="ＭＳ Ｐゴシック" panose="020B0600070205080204" pitchFamily="34" charset="-128"/>
              </a:rPr>
              <a:t> are clearly very different. This separation of concerns between the Network Layer and the Link Layer allows each to focus on its job, without worrying about how the other layer works. It also means that a single Network Layer has a common way to talk to many different Link Layers by simply handing them datagrams to send. This separation of concerns is made possibly by the modularity of each layer and a common well-defined API to the layer below. </a:t>
            </a:r>
          </a:p>
          <a:p>
            <a:endParaRPr lang="en-US" altLang="en-US" sz="3200" dirty="0">
              <a:latin typeface="Times New Roman" panose="02020603050405020304" pitchFamily="18" charset="0"/>
              <a:ea typeface="ＭＳ Ｐゴシック" panose="020B0600070205080204" pitchFamily="34" charset="-128"/>
            </a:endParaRPr>
          </a:p>
        </p:txBody>
      </p:sp>
      <p:sp>
        <p:nvSpPr>
          <p:cNvPr id="4" name="Slide Number Placeholder 3">
            <a:extLst>
              <a:ext uri="{FF2B5EF4-FFF2-40B4-BE49-F238E27FC236}">
                <a16:creationId xmlns:a16="http://schemas.microsoft.com/office/drawing/2014/main" id="{4CD12D2F-24B7-1C48-AC57-006FBD15B9CB}"/>
              </a:ext>
            </a:extLst>
          </p:cNvPr>
          <p:cNvSpPr>
            <a:spLocks noGrp="1"/>
          </p:cNvSpPr>
          <p:nvPr>
            <p:ph type="sldNum" sz="quarter" idx="5"/>
          </p:nvPr>
        </p:nvSpPr>
        <p:spPr>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a:lstStyle>
            <a:lvl1pPr defTabSz="903288">
              <a:defRPr sz="2400">
                <a:solidFill>
                  <a:schemeClr val="tx1"/>
                </a:solidFill>
                <a:latin typeface="Comic Sans MS" panose="030F0902030302020204" pitchFamily="66" charset="0"/>
                <a:ea typeface="ＭＳ Ｐゴシック" panose="020B0600070205080204" pitchFamily="34" charset="-128"/>
              </a:defRPr>
            </a:lvl1pPr>
            <a:lvl2pPr marL="742950" indent="-285750" defTabSz="903288">
              <a:defRPr sz="2400">
                <a:solidFill>
                  <a:schemeClr val="tx1"/>
                </a:solidFill>
                <a:latin typeface="Comic Sans MS" panose="030F0902030302020204" pitchFamily="66" charset="0"/>
                <a:ea typeface="ＭＳ Ｐゴシック" panose="020B0600070205080204" pitchFamily="34" charset="-128"/>
              </a:defRPr>
            </a:lvl2pPr>
            <a:lvl3pPr marL="1143000" indent="-228600" defTabSz="903288">
              <a:defRPr sz="2400">
                <a:solidFill>
                  <a:schemeClr val="tx1"/>
                </a:solidFill>
                <a:latin typeface="Comic Sans MS" panose="030F0902030302020204" pitchFamily="66" charset="0"/>
                <a:ea typeface="ＭＳ Ｐゴシック" panose="020B0600070205080204" pitchFamily="34" charset="-128"/>
              </a:defRPr>
            </a:lvl3pPr>
            <a:lvl4pPr marL="1600200" indent="-228600" defTabSz="903288">
              <a:defRPr sz="2400">
                <a:solidFill>
                  <a:schemeClr val="tx1"/>
                </a:solidFill>
                <a:latin typeface="Comic Sans MS" panose="030F0902030302020204" pitchFamily="66" charset="0"/>
                <a:ea typeface="ＭＳ Ｐゴシック" panose="020B0600070205080204" pitchFamily="34" charset="-128"/>
              </a:defRPr>
            </a:lvl4pPr>
            <a:lvl5pPr marL="2057400" indent="-228600" defTabSz="903288">
              <a:defRPr sz="2400">
                <a:solidFill>
                  <a:schemeClr val="tx1"/>
                </a:solidFill>
                <a:latin typeface="Comic Sans MS" panose="030F0902030302020204" pitchFamily="66" charset="0"/>
                <a:ea typeface="ＭＳ Ｐゴシック" panose="020B0600070205080204" pitchFamily="34" charset="-128"/>
              </a:defRPr>
            </a:lvl5pPr>
            <a:lvl6pPr marL="25146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fld id="{1BD5B48B-C4CD-F44C-8455-B1D8CC82907B}" type="slidenum">
              <a:rPr lang="en-US" altLang="en-US" sz="1100">
                <a:latin typeface="Times New Roman" panose="02020603050405020304" pitchFamily="18" charset="0"/>
              </a:rPr>
              <a:pPr/>
              <a:t>2</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32784488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87D80DA7-1BC8-494F-9EA7-6F0E0478673A}" type="slidenum">
              <a:rPr lang="en-US" altLang="en-US" smtClean="0"/>
              <a:pPr>
                <a:defRPr/>
              </a:pPr>
              <a:t>3</a:t>
            </a:fld>
            <a:endParaRPr lang="en-US" altLang="en-US"/>
          </a:p>
        </p:txBody>
      </p:sp>
    </p:spTree>
    <p:extLst>
      <p:ext uri="{BB962C8B-B14F-4D97-AF65-F5344CB8AC3E}">
        <p14:creationId xmlns:p14="http://schemas.microsoft.com/office/powerpoint/2010/main" val="1172115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87D80DA7-1BC8-494F-9EA7-6F0E0478673A}" type="slidenum">
              <a:rPr lang="en-US" altLang="en-US" smtClean="0"/>
              <a:pPr>
                <a:defRPr/>
              </a:pPr>
              <a:t>4</a:t>
            </a:fld>
            <a:endParaRPr lang="en-US" altLang="en-US"/>
          </a:p>
        </p:txBody>
      </p:sp>
    </p:spTree>
    <p:extLst>
      <p:ext uri="{BB962C8B-B14F-4D97-AF65-F5344CB8AC3E}">
        <p14:creationId xmlns:p14="http://schemas.microsoft.com/office/powerpoint/2010/main" val="2158256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418002-F091-E846-B7AD-F704198903C2}" type="slidenum">
              <a:rPr lang="en-US"/>
              <a:pPr/>
              <a:t>8</a:t>
            </a:fld>
            <a:endParaRPr lang="en-US"/>
          </a:p>
        </p:txBody>
      </p:sp>
      <p:sp>
        <p:nvSpPr>
          <p:cNvPr id="13312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331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73440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418002-F091-E846-B7AD-F704198903C2}" type="slidenum">
              <a:rPr lang="en-US"/>
              <a:pPr/>
              <a:t>9</a:t>
            </a:fld>
            <a:endParaRPr lang="en-US"/>
          </a:p>
        </p:txBody>
      </p:sp>
      <p:sp>
        <p:nvSpPr>
          <p:cNvPr id="13312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331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78890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10B394E9-9E21-9345-A9A4-6450E790698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panose="030F0902030302020204" pitchFamily="66" charset="0"/>
                <a:ea typeface="ＭＳ Ｐゴシック" panose="020B0600070205080204" pitchFamily="34" charset="-128"/>
              </a:defRPr>
            </a:lvl1pPr>
            <a:lvl2pPr marL="742950" indent="-285750" defTabSz="903288">
              <a:defRPr sz="2400">
                <a:solidFill>
                  <a:schemeClr val="tx1"/>
                </a:solidFill>
                <a:latin typeface="Comic Sans MS" panose="030F0902030302020204" pitchFamily="66" charset="0"/>
                <a:ea typeface="ＭＳ Ｐゴシック" panose="020B0600070205080204" pitchFamily="34" charset="-128"/>
              </a:defRPr>
            </a:lvl2pPr>
            <a:lvl3pPr marL="1143000" indent="-228600" defTabSz="903288">
              <a:defRPr sz="2400">
                <a:solidFill>
                  <a:schemeClr val="tx1"/>
                </a:solidFill>
                <a:latin typeface="Comic Sans MS" panose="030F0902030302020204" pitchFamily="66" charset="0"/>
                <a:ea typeface="ＭＳ Ｐゴシック" panose="020B0600070205080204" pitchFamily="34" charset="-128"/>
              </a:defRPr>
            </a:lvl3pPr>
            <a:lvl4pPr marL="1600200" indent="-228600" defTabSz="903288">
              <a:defRPr sz="2400">
                <a:solidFill>
                  <a:schemeClr val="tx1"/>
                </a:solidFill>
                <a:latin typeface="Comic Sans MS" panose="030F0902030302020204" pitchFamily="66" charset="0"/>
                <a:ea typeface="ＭＳ Ｐゴシック" panose="020B0600070205080204" pitchFamily="34" charset="-128"/>
              </a:defRPr>
            </a:lvl4pPr>
            <a:lvl5pPr marL="2057400" indent="-228600" defTabSz="903288">
              <a:defRPr sz="2400">
                <a:solidFill>
                  <a:schemeClr val="tx1"/>
                </a:solidFill>
                <a:latin typeface="Comic Sans MS" panose="030F0902030302020204" pitchFamily="66" charset="0"/>
                <a:ea typeface="ＭＳ Ｐゴシック" panose="020B0600070205080204" pitchFamily="34" charset="-128"/>
              </a:defRPr>
            </a:lvl5pPr>
            <a:lvl6pPr marL="25146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fld id="{B35F1117-354D-4E4F-9C7D-5606AD0E05B9}" type="slidenum">
              <a:rPr lang="en-US" altLang="en-US" sz="1100">
                <a:latin typeface="Times New Roman" panose="02020603050405020304" pitchFamily="18" charset="0"/>
              </a:rPr>
              <a:pPr/>
              <a:t>10</a:t>
            </a:fld>
            <a:endParaRPr lang="en-US" altLang="en-US" sz="1100" dirty="0">
              <a:latin typeface="Times New Roman" panose="02020603050405020304" pitchFamily="18" charset="0"/>
            </a:endParaRPr>
          </a:p>
        </p:txBody>
      </p:sp>
      <p:sp>
        <p:nvSpPr>
          <p:cNvPr id="18434" name="Rectangle 2">
            <a:extLst>
              <a:ext uri="{FF2B5EF4-FFF2-40B4-BE49-F238E27FC236}">
                <a16:creationId xmlns:a16="http://schemas.microsoft.com/office/drawing/2014/main" id="{2B305FF5-933E-A045-AD9F-5559BF116826}"/>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144B7459-3196-5847-A84B-313C6D91510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New Roman" panose="02020603050405020304" pitchFamily="18" charset="0"/>
                <a:ea typeface="ＭＳ Ｐゴシック" panose="020B0600070205080204" pitchFamily="34" charset="-128"/>
              </a:rPr>
              <a:t>I have email permission from Bob Metcalfe to use these.</a:t>
            </a:r>
          </a:p>
        </p:txBody>
      </p:sp>
    </p:spTree>
    <p:extLst>
      <p:ext uri="{BB962C8B-B14F-4D97-AF65-F5344CB8AC3E}">
        <p14:creationId xmlns:p14="http://schemas.microsoft.com/office/powerpoint/2010/main" val="2345818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2DEC50A5-0B1B-664C-9956-D7CA9709BA9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panose="030F0902030302020204" pitchFamily="66" charset="0"/>
                <a:ea typeface="ＭＳ Ｐゴシック" panose="020B0600070205080204" pitchFamily="34" charset="-128"/>
              </a:defRPr>
            </a:lvl1pPr>
            <a:lvl2pPr marL="742950" indent="-285750" defTabSz="903288">
              <a:defRPr sz="2400">
                <a:solidFill>
                  <a:schemeClr val="tx1"/>
                </a:solidFill>
                <a:latin typeface="Comic Sans MS" panose="030F0902030302020204" pitchFamily="66" charset="0"/>
                <a:ea typeface="ＭＳ Ｐゴシック" panose="020B0600070205080204" pitchFamily="34" charset="-128"/>
              </a:defRPr>
            </a:lvl2pPr>
            <a:lvl3pPr marL="1143000" indent="-228600" defTabSz="903288">
              <a:defRPr sz="2400">
                <a:solidFill>
                  <a:schemeClr val="tx1"/>
                </a:solidFill>
                <a:latin typeface="Comic Sans MS" panose="030F0902030302020204" pitchFamily="66" charset="0"/>
                <a:ea typeface="ＭＳ Ｐゴシック" panose="020B0600070205080204" pitchFamily="34" charset="-128"/>
              </a:defRPr>
            </a:lvl3pPr>
            <a:lvl4pPr marL="1600200" indent="-228600" defTabSz="903288">
              <a:defRPr sz="2400">
                <a:solidFill>
                  <a:schemeClr val="tx1"/>
                </a:solidFill>
                <a:latin typeface="Comic Sans MS" panose="030F0902030302020204" pitchFamily="66" charset="0"/>
                <a:ea typeface="ＭＳ Ｐゴシック" panose="020B0600070205080204" pitchFamily="34" charset="-128"/>
              </a:defRPr>
            </a:lvl4pPr>
            <a:lvl5pPr marL="2057400" indent="-228600" defTabSz="903288">
              <a:defRPr sz="2400">
                <a:solidFill>
                  <a:schemeClr val="tx1"/>
                </a:solidFill>
                <a:latin typeface="Comic Sans MS" panose="030F0902030302020204" pitchFamily="66" charset="0"/>
                <a:ea typeface="ＭＳ Ｐゴシック" panose="020B0600070205080204" pitchFamily="34" charset="-128"/>
              </a:defRPr>
            </a:lvl5pPr>
            <a:lvl6pPr marL="25146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fld id="{C3305FD2-51D5-FC4B-BAC8-249613089894}" type="slidenum">
              <a:rPr lang="en-US" altLang="en-US" sz="1100">
                <a:latin typeface="Times New Roman" panose="02020603050405020304" pitchFamily="18" charset="0"/>
              </a:rPr>
              <a:pPr/>
              <a:t>11</a:t>
            </a:fld>
            <a:endParaRPr lang="en-US" altLang="en-US" sz="1100" dirty="0">
              <a:latin typeface="Times New Roman" panose="02020603050405020304" pitchFamily="18" charset="0"/>
            </a:endParaRPr>
          </a:p>
        </p:txBody>
      </p:sp>
      <p:sp>
        <p:nvSpPr>
          <p:cNvPr id="20482" name="Rectangle 2">
            <a:extLst>
              <a:ext uri="{FF2B5EF4-FFF2-40B4-BE49-F238E27FC236}">
                <a16:creationId xmlns:a16="http://schemas.microsoft.com/office/drawing/2014/main" id="{CEC0D7AD-D639-284E-9D2F-A92E8591035B}"/>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8CFA9640-772F-BB4A-BBE2-A43EFE310CB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27348993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charset="0"/>
                <a:ea typeface="ＭＳ Ｐゴシック" charset="-128"/>
              </a:defRPr>
            </a:lvl1pPr>
            <a:lvl2pPr marL="742950" indent="-285750" defTabSz="903288">
              <a:defRPr sz="2400">
                <a:solidFill>
                  <a:schemeClr val="tx1"/>
                </a:solidFill>
                <a:latin typeface="Comic Sans MS" charset="0"/>
                <a:ea typeface="ＭＳ Ｐゴシック" charset="-128"/>
              </a:defRPr>
            </a:lvl2pPr>
            <a:lvl3pPr marL="1143000" indent="-228600" defTabSz="903288">
              <a:defRPr sz="2400">
                <a:solidFill>
                  <a:schemeClr val="tx1"/>
                </a:solidFill>
                <a:latin typeface="Comic Sans MS" charset="0"/>
                <a:ea typeface="ＭＳ Ｐゴシック" charset="-128"/>
              </a:defRPr>
            </a:lvl3pPr>
            <a:lvl4pPr marL="1600200" indent="-228600" defTabSz="903288">
              <a:defRPr sz="2400">
                <a:solidFill>
                  <a:schemeClr val="tx1"/>
                </a:solidFill>
                <a:latin typeface="Comic Sans MS" charset="0"/>
                <a:ea typeface="ＭＳ Ｐゴシック" charset="-128"/>
              </a:defRPr>
            </a:lvl4pPr>
            <a:lvl5pPr marL="2057400" indent="-228600" defTabSz="903288">
              <a:defRPr sz="2400">
                <a:solidFill>
                  <a:schemeClr val="tx1"/>
                </a:solidFill>
                <a:latin typeface="Comic Sans MS" charset="0"/>
                <a:ea typeface="ＭＳ Ｐゴシック" charset="-128"/>
              </a:defRPr>
            </a:lvl5pPr>
            <a:lvl6pPr marL="2514600" indent="-228600" defTabSz="903288"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defTabSz="903288"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defTabSz="903288"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defTabSz="903288" eaLnBrk="0" fontAlgn="base" hangingPunct="0">
              <a:spcBef>
                <a:spcPct val="0"/>
              </a:spcBef>
              <a:spcAft>
                <a:spcPct val="0"/>
              </a:spcAft>
              <a:defRPr sz="2400">
                <a:solidFill>
                  <a:schemeClr val="tx1"/>
                </a:solidFill>
                <a:latin typeface="Comic Sans MS" charset="0"/>
                <a:ea typeface="ＭＳ Ｐゴシック" charset="-128"/>
              </a:defRPr>
            </a:lvl9pPr>
          </a:lstStyle>
          <a:p>
            <a:fld id="{CBC53423-7E79-044D-9315-B6F35E435ECA}" type="slidenum">
              <a:rPr lang="en-US" altLang="en-US" sz="1100">
                <a:latin typeface="Times New Roman" panose="02020603050405020304" pitchFamily="18" charset="0"/>
              </a:rPr>
              <a:pPr/>
              <a:t>14</a:t>
            </a:fld>
            <a:endParaRPr lang="en-US" altLang="en-US" sz="1100" dirty="0">
              <a:latin typeface="Times New Roman" panose="02020603050405020304" pitchFamily="18" charset="0"/>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ea typeface="ＭＳ Ｐゴシック" charset="-128"/>
            </a:endParaRPr>
          </a:p>
        </p:txBody>
      </p:sp>
    </p:spTree>
    <p:extLst>
      <p:ext uri="{BB962C8B-B14F-4D97-AF65-F5344CB8AC3E}">
        <p14:creationId xmlns:p14="http://schemas.microsoft.com/office/powerpoint/2010/main" val="4075776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2155D-3666-B440-A927-2CE4972166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4D31FD1-D4E2-144A-B5AE-23CC9F24C5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23B8CED-2112-8A4F-9715-D9D8F3110FA1}"/>
              </a:ext>
            </a:extLst>
          </p:cNvPr>
          <p:cNvSpPr>
            <a:spLocks noGrp="1"/>
          </p:cNvSpPr>
          <p:nvPr>
            <p:ph type="dt" sz="half" idx="10"/>
          </p:nvPr>
        </p:nvSpPr>
        <p:spPr>
          <a:xfrm>
            <a:off x="1066800" y="6346825"/>
            <a:ext cx="2743200" cy="365125"/>
          </a:xfrm>
        </p:spPr>
        <p:txBody>
          <a:bodyPr/>
          <a:lstStyle/>
          <a:p>
            <a:fld id="{14FC0AB7-DD4E-E24F-BAAA-0469CB469A45}" type="datetimeFigureOut">
              <a:rPr lang="en-US" smtClean="0"/>
              <a:t>10/19/20</a:t>
            </a:fld>
            <a:endParaRPr lang="en-US"/>
          </a:p>
        </p:txBody>
      </p:sp>
      <p:sp>
        <p:nvSpPr>
          <p:cNvPr id="5" name="Footer Placeholder 4">
            <a:extLst>
              <a:ext uri="{FF2B5EF4-FFF2-40B4-BE49-F238E27FC236}">
                <a16:creationId xmlns:a16="http://schemas.microsoft.com/office/drawing/2014/main" id="{6AE95C18-81AF-1849-85BC-4BDAC66DD5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15A3F3-0763-0541-9841-F0270F6AAAD8}"/>
              </a:ext>
            </a:extLst>
          </p:cNvPr>
          <p:cNvSpPr>
            <a:spLocks noGrp="1"/>
          </p:cNvSpPr>
          <p:nvPr>
            <p:ph type="sldNum" sz="quarter" idx="12"/>
          </p:nvPr>
        </p:nvSpPr>
        <p:spPr/>
        <p:txBody>
          <a:bodyPr/>
          <a:lstStyle/>
          <a:p>
            <a:fld id="{85B0B05D-DBA9-6243-AA7B-8628C0990222}" type="slidenum">
              <a:rPr lang="en-US" smtClean="0"/>
              <a:t>‹#›</a:t>
            </a:fld>
            <a:endParaRPr lang="en-US"/>
          </a:p>
        </p:txBody>
      </p:sp>
      <p:sp>
        <p:nvSpPr>
          <p:cNvPr id="7" name="TextBox 6">
            <a:extLst>
              <a:ext uri="{FF2B5EF4-FFF2-40B4-BE49-F238E27FC236}">
                <a16:creationId xmlns:a16="http://schemas.microsoft.com/office/drawing/2014/main" id="{18F2E1E7-C04E-3545-83B3-ECAC6332C032}"/>
              </a:ext>
            </a:extLst>
          </p:cNvPr>
          <p:cNvSpPr txBox="1"/>
          <p:nvPr userDrawn="1"/>
        </p:nvSpPr>
        <p:spPr>
          <a:xfrm>
            <a:off x="20263" y="6497994"/>
            <a:ext cx="2665345" cy="369332"/>
          </a:xfrm>
          <a:prstGeom prst="rect">
            <a:avLst/>
          </a:prstGeom>
          <a:noFill/>
        </p:spPr>
        <p:txBody>
          <a:bodyPr wrap="none" rtlCol="0">
            <a:spAutoFit/>
          </a:bodyPr>
          <a:lstStyle/>
          <a:p>
            <a:r>
              <a:rPr lang="en-US" dirty="0">
                <a:solidFill>
                  <a:schemeClr val="bg1">
                    <a:lumMod val="75000"/>
                  </a:schemeClr>
                </a:solidFill>
              </a:rPr>
              <a:t>CS144, Stanford University</a:t>
            </a:r>
          </a:p>
        </p:txBody>
      </p:sp>
    </p:spTree>
    <p:extLst>
      <p:ext uri="{BB962C8B-B14F-4D97-AF65-F5344CB8AC3E}">
        <p14:creationId xmlns:p14="http://schemas.microsoft.com/office/powerpoint/2010/main" val="14556679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F3E59-2676-EF47-85FB-655C02740D6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415BEF-A94F-C344-A560-136DE26F5C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9E4B63-CF96-4143-ADF0-F55FB3132C5F}"/>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5" name="Footer Placeholder 4">
            <a:extLst>
              <a:ext uri="{FF2B5EF4-FFF2-40B4-BE49-F238E27FC236}">
                <a16:creationId xmlns:a16="http://schemas.microsoft.com/office/drawing/2014/main" id="{862CD9C7-13E1-7E42-BCDC-A54A48AE4F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4C6D0-4A00-F54E-A922-FF625FDE912D}"/>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2182688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0FD3DF-1D49-2141-A46F-4F1AA0DE78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A16340B-F924-9641-B31F-EE77ADDE31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E19C86-ABD0-014B-8C9E-41B50E2F82E1}"/>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5" name="Footer Placeholder 4">
            <a:extLst>
              <a:ext uri="{FF2B5EF4-FFF2-40B4-BE49-F238E27FC236}">
                <a16:creationId xmlns:a16="http://schemas.microsoft.com/office/drawing/2014/main" id="{412A6850-FDE6-324F-B339-FECC40B202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904C2B-6ADF-1B48-8928-A9833010A811}"/>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2515358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1" name="Shape 11"/>
          <p:cNvSpPr>
            <a:spLocks noGrp="1"/>
          </p:cNvSpPr>
          <p:nvPr>
            <p:ph type="title"/>
          </p:nvPr>
        </p:nvSpPr>
        <p:spPr>
          <a:prstGeom prst="rect">
            <a:avLst/>
          </a:prstGeom>
        </p:spPr>
        <p:txBody>
          <a:bodyPr/>
          <a:lstStyle/>
          <a:p>
            <a:pPr lvl="0">
              <a:defRPr sz="1800"/>
            </a:pPr>
            <a:r>
              <a:rPr sz="4950"/>
              <a:t>Title Text</a:t>
            </a:r>
          </a:p>
        </p:txBody>
      </p:sp>
      <p:sp>
        <p:nvSpPr>
          <p:cNvPr id="12" name="Shape 12"/>
          <p:cNvSpPr>
            <a:spLocks noGrp="1"/>
          </p:cNvSpPr>
          <p:nvPr>
            <p:ph type="body" idx="1"/>
          </p:nvPr>
        </p:nvSpPr>
        <p:spPr>
          <a:prstGeom prst="rect">
            <a:avLst/>
          </a:prstGeom>
        </p:spPr>
        <p:txBody>
          <a:bodyPr/>
          <a:lstStyle>
            <a:lvl2pPr marL="800100" indent="-228600">
              <a:buFont typeface="Lucida Grande"/>
              <a:buChar char="►"/>
              <a:defRPr sz="2100"/>
            </a:lvl2pPr>
            <a:lvl3pPr marL="1095375" indent="-190500">
              <a:buChar char="-"/>
              <a:defRPr sz="1650"/>
            </a:lvl3pPr>
            <a:lvl4pPr marL="1428750" indent="-190500">
              <a:buChar char="-"/>
              <a:defRPr sz="1650"/>
            </a:lvl4pPr>
            <a:lvl5pPr marL="1762125" indent="-190500">
              <a:buChar char="-"/>
              <a:defRPr sz="1650"/>
            </a:lvl5pPr>
          </a:lstStyle>
          <a:p>
            <a:pPr lvl="0">
              <a:defRPr sz="1800"/>
            </a:pPr>
            <a:r>
              <a:rPr sz="2400"/>
              <a:t>Body Level One</a:t>
            </a:r>
          </a:p>
          <a:p>
            <a:pPr lvl="1">
              <a:defRPr sz="1800"/>
            </a:pPr>
            <a:r>
              <a:rPr sz="2100"/>
              <a:t>Body Level Two</a:t>
            </a:r>
          </a:p>
          <a:p>
            <a:pPr lvl="2">
              <a:defRPr sz="1800"/>
            </a:pPr>
            <a:r>
              <a:rPr sz="1650"/>
              <a:t>Body Level Three</a:t>
            </a:r>
          </a:p>
          <a:p>
            <a:pPr lvl="3">
              <a:defRPr sz="1800"/>
            </a:pPr>
            <a:r>
              <a:rPr sz="1650"/>
              <a:t>Body Level Four</a:t>
            </a:r>
          </a:p>
          <a:p>
            <a:pPr lvl="4">
              <a:defRPr sz="1800"/>
            </a:pPr>
            <a:r>
              <a:rPr sz="1650"/>
              <a:t>Body Level Five</a:t>
            </a:r>
          </a:p>
        </p:txBody>
      </p:sp>
      <p:sp>
        <p:nvSpPr>
          <p:cNvPr id="13" name="Shape 13"/>
          <p:cNvSpPr>
            <a:spLocks noGrp="1"/>
          </p:cNvSpPr>
          <p:nvPr>
            <p:ph type="sldNum" sz="quarter" idx="2"/>
          </p:nvPr>
        </p:nvSpPr>
        <p:spPr>
          <a:prstGeom prst="rect">
            <a:avLst/>
          </a:prstGeom>
        </p:spPr>
        <p:txBody>
          <a:bodyPr/>
          <a:lstStyle/>
          <a:p>
            <a:pPr lvl="0"/>
            <a:fld id="{86CB4B4D-7CA3-9044-876B-883B54F8677D}" type="slidenum">
              <a:t>‹#›</a:t>
            </a:fld>
            <a:endParaRPr/>
          </a:p>
        </p:txBody>
      </p:sp>
    </p:spTree>
    <p:extLst>
      <p:ext uri="{BB962C8B-B14F-4D97-AF65-F5344CB8AC3E}">
        <p14:creationId xmlns:p14="http://schemas.microsoft.com/office/powerpoint/2010/main" val="110705759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C8D6A-2ABB-4D45-9B88-51ABBB6C5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44F255-37B8-7D4E-8A97-684095CFB05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7BECE0-B43B-AB42-AC15-8717CE00E651}"/>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5" name="Footer Placeholder 4">
            <a:extLst>
              <a:ext uri="{FF2B5EF4-FFF2-40B4-BE49-F238E27FC236}">
                <a16:creationId xmlns:a16="http://schemas.microsoft.com/office/drawing/2014/main" id="{29A22176-EE5A-7F46-9239-ACAB995ACC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7AA887-EB6B-CF4E-A390-BE1F95353E14}"/>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638499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01E1D-4ED8-244B-972E-C974CF4E4C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9E9EB1D-111A-D14D-9164-110087373C9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97A3ED-B72C-4444-ACB7-5F968E6CE83F}"/>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5" name="Footer Placeholder 4">
            <a:extLst>
              <a:ext uri="{FF2B5EF4-FFF2-40B4-BE49-F238E27FC236}">
                <a16:creationId xmlns:a16="http://schemas.microsoft.com/office/drawing/2014/main" id="{E888044F-8EB3-5647-AE2D-A068C4FED2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395DBD-DCA1-FC46-A13A-95DC1AC430A7}"/>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4252602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084A8-EBCB-074A-A114-409645C5D6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DBBDE8-4127-F349-8D25-3063772033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355A15-E9EB-F843-8E01-75B6700D6F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9065A3-F4D2-6840-8F33-D304F4A929F0}"/>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6" name="Footer Placeholder 5">
            <a:extLst>
              <a:ext uri="{FF2B5EF4-FFF2-40B4-BE49-F238E27FC236}">
                <a16:creationId xmlns:a16="http://schemas.microsoft.com/office/drawing/2014/main" id="{FDE904FB-B82D-D14F-BD53-FC6905046F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30EF08-EDE5-7D4F-87F6-DB0918B2559D}"/>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3903483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569F1-EBF5-7A43-B281-89A9BE69C1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C5C33-EE20-5146-BA4B-C37DD83062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DD9AA6-98C5-604B-9D1D-4EB0D562A1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EB2E74-0A1E-E04A-8401-85FD43D549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81F6DC-CF4A-B547-A116-A8E9D81A885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E76AC94-FFFB-EA49-B98B-1ADBD1FA08F1}"/>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8" name="Footer Placeholder 7">
            <a:extLst>
              <a:ext uri="{FF2B5EF4-FFF2-40B4-BE49-F238E27FC236}">
                <a16:creationId xmlns:a16="http://schemas.microsoft.com/office/drawing/2014/main" id="{29AF056F-9564-9940-A155-11D3ED6287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6BAD60D-9B38-B240-98C4-BAC2B0E210E8}"/>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854928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BED01-A36E-6C4B-BEAA-0AD573DC98A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E41427-8B8D-244D-9CB4-CDD84BE835C0}"/>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4" name="Footer Placeholder 3">
            <a:extLst>
              <a:ext uri="{FF2B5EF4-FFF2-40B4-BE49-F238E27FC236}">
                <a16:creationId xmlns:a16="http://schemas.microsoft.com/office/drawing/2014/main" id="{4ED5346A-86AE-B944-8032-732ED2D02E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292E2B-1F9D-664A-B63A-5B6E2218B88E}"/>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109248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E64EB2-66B3-E644-9236-707B6B9AD77C}"/>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3" name="Footer Placeholder 2">
            <a:extLst>
              <a:ext uri="{FF2B5EF4-FFF2-40B4-BE49-F238E27FC236}">
                <a16:creationId xmlns:a16="http://schemas.microsoft.com/office/drawing/2014/main" id="{DF332D2F-F588-1B46-A016-F05E80B20C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9AC92ED-3FCF-3644-ABA9-1E33F98AD3B1}"/>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465905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3052C-3E34-A747-B4A2-96701DC588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1B8C04-D339-1A4E-84D7-1B79BA194B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7F5729-F301-D940-9E1A-AE69C82BE3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86878E-E760-0047-AB7E-6EC542732BD1}"/>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6" name="Footer Placeholder 5">
            <a:extLst>
              <a:ext uri="{FF2B5EF4-FFF2-40B4-BE49-F238E27FC236}">
                <a16:creationId xmlns:a16="http://schemas.microsoft.com/office/drawing/2014/main" id="{BAB1B2ED-2CFD-3045-AD22-1B36E6A2B3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99AE93-B975-3045-837A-280D76336B68}"/>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264388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533D-2482-7641-A25A-924E2CB59F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D0246C-4A59-C842-8760-D6526CC1F2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B9EB701-836F-0644-B2BF-2C2E006F82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C13F66-964E-B940-B30A-25B0F8AEBCB1}"/>
              </a:ext>
            </a:extLst>
          </p:cNvPr>
          <p:cNvSpPr>
            <a:spLocks noGrp="1"/>
          </p:cNvSpPr>
          <p:nvPr>
            <p:ph type="dt" sz="half" idx="10"/>
          </p:nvPr>
        </p:nvSpPr>
        <p:spPr/>
        <p:txBody>
          <a:bodyPr/>
          <a:lstStyle/>
          <a:p>
            <a:fld id="{14FC0AB7-DD4E-E24F-BAAA-0469CB469A45}" type="datetimeFigureOut">
              <a:rPr lang="en-US" smtClean="0"/>
              <a:t>10/19/20</a:t>
            </a:fld>
            <a:endParaRPr lang="en-US"/>
          </a:p>
        </p:txBody>
      </p:sp>
      <p:sp>
        <p:nvSpPr>
          <p:cNvPr id="6" name="Footer Placeholder 5">
            <a:extLst>
              <a:ext uri="{FF2B5EF4-FFF2-40B4-BE49-F238E27FC236}">
                <a16:creationId xmlns:a16="http://schemas.microsoft.com/office/drawing/2014/main" id="{4CB9A859-79AE-4445-BC42-30C5B6E013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50EF5F-5A33-EB42-BDB5-CB3CA18DDD65}"/>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126299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58858F-9B09-6646-951D-0AE23CE1B8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960FAD9-3B57-B449-AFA9-CC1FB4C0A1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BD484D-FE59-6F40-8BF7-36BC53CFD432}"/>
              </a:ext>
            </a:extLst>
          </p:cNvPr>
          <p:cNvSpPr>
            <a:spLocks noGrp="1"/>
          </p:cNvSpPr>
          <p:nvPr>
            <p:ph type="dt" sz="half" idx="2"/>
          </p:nvPr>
        </p:nvSpPr>
        <p:spPr>
          <a:xfrm>
            <a:off x="0" y="649287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CS144, Stanford University</a:t>
            </a:r>
          </a:p>
        </p:txBody>
      </p:sp>
      <p:sp>
        <p:nvSpPr>
          <p:cNvPr id="5" name="Footer Placeholder 4">
            <a:extLst>
              <a:ext uri="{FF2B5EF4-FFF2-40B4-BE49-F238E27FC236}">
                <a16:creationId xmlns:a16="http://schemas.microsoft.com/office/drawing/2014/main" id="{DE9CF76C-7308-5E43-8DC8-5A4090B0B4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4926388-819D-4049-8728-D1A25FC1E6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B0B05D-DBA9-6243-AA7B-8628C0990222}" type="slidenum">
              <a:rPr lang="en-US" smtClean="0"/>
              <a:t>‹#›</a:t>
            </a:fld>
            <a:endParaRPr lang="en-US"/>
          </a:p>
        </p:txBody>
      </p:sp>
    </p:spTree>
    <p:extLst>
      <p:ext uri="{BB962C8B-B14F-4D97-AF65-F5344CB8AC3E}">
        <p14:creationId xmlns:p14="http://schemas.microsoft.com/office/powerpoint/2010/main" val="14458417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80.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914400" y="990600"/>
            <a:ext cx="10363200" cy="1143000"/>
          </a:xfrm>
        </p:spPr>
        <p:txBody>
          <a:bodyPr>
            <a:normAutofit fontScale="90000"/>
          </a:bodyPr>
          <a:lstStyle/>
          <a:p>
            <a:r>
              <a:rPr lang="en-US" sz="4251" dirty="0"/>
              <a:t>CS144</a:t>
            </a:r>
            <a:br>
              <a:rPr lang="en-US" sz="4251" dirty="0"/>
            </a:br>
            <a:r>
              <a:rPr lang="en-US" sz="4251" dirty="0"/>
              <a:t>An Introduction to Computer Networks</a:t>
            </a:r>
          </a:p>
        </p:txBody>
      </p:sp>
      <p:sp>
        <p:nvSpPr>
          <p:cNvPr id="2051" name="Rectangle 3"/>
          <p:cNvSpPr>
            <a:spLocks noGrp="1" noChangeArrowheads="1"/>
          </p:cNvSpPr>
          <p:nvPr>
            <p:ph type="subTitle" idx="1"/>
          </p:nvPr>
        </p:nvSpPr>
        <p:spPr>
          <a:xfrm>
            <a:off x="1828800" y="2691135"/>
            <a:ext cx="8534400" cy="1752600"/>
          </a:xfrm>
        </p:spPr>
        <p:txBody>
          <a:bodyPr/>
          <a:lstStyle/>
          <a:p>
            <a:r>
              <a:rPr lang="en-US" sz="4266" dirty="0"/>
              <a:t>Ethernet and CSMA/CD</a:t>
            </a:r>
            <a:endParaRPr lang="en-US" i="1" dirty="0"/>
          </a:p>
        </p:txBody>
      </p:sp>
      <p:pic>
        <p:nvPicPr>
          <p:cNvPr id="10" name="Picture 12" descr="SU_Seal_Blk_po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 y="5219700"/>
            <a:ext cx="1397000" cy="1295400"/>
          </a:xfrm>
          <a:prstGeom prst="rect">
            <a:avLst/>
          </a:prstGeom>
          <a:noFill/>
          <a:ln>
            <a:noFill/>
          </a:ln>
          <a:effectLst>
            <a:outerShdw blurRad="50800" dist="38100" dir="8100000" algn="tr" rotWithShape="0">
              <a:prstClr val="black">
                <a:alpha val="40000"/>
              </a:prst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Rectangle 4"/>
          <p:cNvSpPr>
            <a:spLocks noChangeArrowheads="1"/>
          </p:cNvSpPr>
          <p:nvPr/>
        </p:nvSpPr>
        <p:spPr bwMode="auto">
          <a:xfrm>
            <a:off x="1612901" y="5331031"/>
            <a:ext cx="7133167" cy="10726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109608" tIns="54804" rIns="109608" bIns="54804">
            <a:spAutoFit/>
          </a:bodyPr>
          <a:lstStyle/>
          <a:p>
            <a:r>
              <a:rPr lang="en-US" sz="2417" b="1" dirty="0">
                <a:solidFill>
                  <a:srgbClr val="000099"/>
                </a:solidFill>
                <a:latin typeface="Calibri"/>
              </a:rPr>
              <a:t>Nick McKeown</a:t>
            </a:r>
          </a:p>
          <a:p>
            <a:pPr>
              <a:lnSpc>
                <a:spcPct val="110000"/>
              </a:lnSpc>
            </a:pPr>
            <a:r>
              <a:rPr lang="en-US" sz="1917" dirty="0">
                <a:solidFill>
                  <a:srgbClr val="000099"/>
                </a:solidFill>
                <a:latin typeface="Calibri"/>
              </a:rPr>
              <a:t>Professor of Electrical Engineering </a:t>
            </a:r>
          </a:p>
          <a:p>
            <a:pPr>
              <a:lnSpc>
                <a:spcPct val="90000"/>
              </a:lnSpc>
            </a:pPr>
            <a:r>
              <a:rPr lang="en-US" sz="1917" dirty="0">
                <a:solidFill>
                  <a:srgbClr val="000099"/>
                </a:solidFill>
                <a:latin typeface="Calibri"/>
              </a:rPr>
              <a:t>and Computer Science, Stanford University</a:t>
            </a:r>
          </a:p>
        </p:txBody>
      </p:sp>
    </p:spTree>
    <p:extLst>
      <p:ext uri="{BB962C8B-B14F-4D97-AF65-F5344CB8AC3E}">
        <p14:creationId xmlns:p14="http://schemas.microsoft.com/office/powerpoint/2010/main" val="1404911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A6EF06C1-37DC-3143-AE66-0D28844412E4}"/>
              </a:ext>
            </a:extLst>
          </p:cNvPr>
          <p:cNvSpPr>
            <a:spLocks noGrp="1" noChangeArrowheads="1"/>
          </p:cNvSpPr>
          <p:nvPr>
            <p:ph type="title"/>
          </p:nvPr>
        </p:nvSpPr>
        <p:spPr/>
        <p:txBody>
          <a:bodyPr/>
          <a:lstStyle/>
          <a:p>
            <a:r>
              <a:rPr lang="en-US" altLang="en-US">
                <a:latin typeface="Calibri" panose="020F0502020204030204" pitchFamily="34" charset="0"/>
                <a:ea typeface="ＭＳ Ｐゴシック" panose="020B0600070205080204" pitchFamily="34" charset="-128"/>
              </a:rPr>
              <a:t>The Original Ethernet</a:t>
            </a:r>
          </a:p>
        </p:txBody>
      </p:sp>
      <p:pic>
        <p:nvPicPr>
          <p:cNvPr id="17410" name="Picture 3" descr="metcalfe-enet">
            <a:extLst>
              <a:ext uri="{FF2B5EF4-FFF2-40B4-BE49-F238E27FC236}">
                <a16:creationId xmlns:a16="http://schemas.microsoft.com/office/drawing/2014/main" id="{29FE60E5-E449-F74D-9795-4857365CF0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7850" y="1905001"/>
            <a:ext cx="4629150" cy="242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948" name="Text Box 4">
            <a:extLst>
              <a:ext uri="{FF2B5EF4-FFF2-40B4-BE49-F238E27FC236}">
                <a16:creationId xmlns:a16="http://schemas.microsoft.com/office/drawing/2014/main" id="{B6D43FA6-8080-E34C-A166-9F1823BE15F2}"/>
              </a:ext>
            </a:extLst>
          </p:cNvPr>
          <p:cNvSpPr txBox="1">
            <a:spLocks noChangeArrowheads="1"/>
          </p:cNvSpPr>
          <p:nvPr/>
        </p:nvSpPr>
        <p:spPr bwMode="auto">
          <a:xfrm>
            <a:off x="3108961" y="5120719"/>
            <a:ext cx="5745163" cy="830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2400">
                <a:solidFill>
                  <a:schemeClr val="tx1"/>
                </a:solidFill>
                <a:latin typeface="Comic Sans MS" panose="030F0902030302020204" pitchFamily="66" charset="0"/>
                <a:ea typeface="ＭＳ Ｐゴシック" panose="020B0600070205080204" pitchFamily="34" charset="-128"/>
              </a:defRPr>
            </a:lvl1pPr>
            <a:lvl2pPr marL="742950" indent="-285750">
              <a:defRPr sz="2400">
                <a:solidFill>
                  <a:schemeClr val="tx1"/>
                </a:solidFill>
                <a:latin typeface="Comic Sans MS" panose="030F0902030302020204" pitchFamily="66" charset="0"/>
                <a:ea typeface="ＭＳ Ｐゴシック" panose="020B0600070205080204" pitchFamily="34" charset="-128"/>
              </a:defRPr>
            </a:lvl2pPr>
            <a:lvl3pPr marL="1143000" indent="-228600">
              <a:defRPr sz="2400">
                <a:solidFill>
                  <a:schemeClr val="tx1"/>
                </a:solidFill>
                <a:latin typeface="Comic Sans MS" panose="030F0902030302020204" pitchFamily="66" charset="0"/>
                <a:ea typeface="ＭＳ Ｐゴシック" panose="020B0600070205080204" pitchFamily="34" charset="-128"/>
              </a:defRPr>
            </a:lvl3pPr>
            <a:lvl4pPr marL="1600200" indent="-228600">
              <a:defRPr sz="2400">
                <a:solidFill>
                  <a:schemeClr val="tx1"/>
                </a:solidFill>
                <a:latin typeface="Comic Sans MS" panose="030F0902030302020204" pitchFamily="66" charset="0"/>
                <a:ea typeface="ＭＳ Ｐゴシック" panose="020B0600070205080204" pitchFamily="34" charset="-128"/>
              </a:defRPr>
            </a:lvl4pPr>
            <a:lvl5pPr marL="2057400" indent="-228600">
              <a:defRPr sz="2400">
                <a:solidFill>
                  <a:schemeClr val="tx1"/>
                </a:solidFill>
                <a:latin typeface="Comic Sans MS" panose="030F0902030302020204" pitchFamily="66"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pPr algn="ctr"/>
            <a:r>
              <a:rPr lang="en-US" altLang="en-US" dirty="0">
                <a:latin typeface="Calibri" panose="020F0502020204030204" pitchFamily="34" charset="0"/>
              </a:rPr>
              <a:t>Original pictures drawn by Bob Metcalfe, </a:t>
            </a:r>
            <a:br>
              <a:rPr lang="en-US" altLang="en-US" dirty="0">
                <a:latin typeface="Calibri" panose="020F0502020204030204" pitchFamily="34" charset="0"/>
              </a:rPr>
            </a:br>
            <a:r>
              <a:rPr lang="en-US" altLang="en-US" dirty="0">
                <a:latin typeface="Calibri" panose="020F0502020204030204" pitchFamily="34" charset="0"/>
              </a:rPr>
              <a:t>co-inventor of Ethernet (1972 – Xerox PARC)</a:t>
            </a:r>
          </a:p>
        </p:txBody>
      </p:sp>
      <p:pic>
        <p:nvPicPr>
          <p:cNvPr id="17412" name="Picture 1">
            <a:extLst>
              <a:ext uri="{FF2B5EF4-FFF2-40B4-BE49-F238E27FC236}">
                <a16:creationId xmlns:a16="http://schemas.microsoft.com/office/drawing/2014/main" id="{B053A3DD-F991-8D45-B444-9924D4C8B1B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46400" y="1905001"/>
            <a:ext cx="4125121" cy="2529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4742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7F1D41D6-626A-504C-83E9-8E77AA9674DF}"/>
              </a:ext>
            </a:extLst>
          </p:cNvPr>
          <p:cNvSpPr>
            <a:spLocks noGrp="1" noChangeArrowheads="1"/>
          </p:cNvSpPr>
          <p:nvPr>
            <p:ph type="title"/>
          </p:nvPr>
        </p:nvSpPr>
        <p:spPr/>
        <p:txBody>
          <a:bodyPr/>
          <a:lstStyle/>
          <a:p>
            <a:r>
              <a:rPr lang="en-US" altLang="en-US">
                <a:latin typeface="Calibri" panose="020F0502020204030204" pitchFamily="34" charset="0"/>
                <a:ea typeface="ＭＳ Ｐゴシック" panose="020B0600070205080204" pitchFamily="34" charset="-128"/>
              </a:rPr>
              <a:t>Ethernet Frame Format</a:t>
            </a:r>
          </a:p>
        </p:txBody>
      </p:sp>
      <p:grpSp>
        <p:nvGrpSpPr>
          <p:cNvPr id="19458" name="Group 3">
            <a:extLst>
              <a:ext uri="{FF2B5EF4-FFF2-40B4-BE49-F238E27FC236}">
                <a16:creationId xmlns:a16="http://schemas.microsoft.com/office/drawing/2014/main" id="{3EAF9C30-6E3F-A54F-A254-A66DEC3F3D0B}"/>
              </a:ext>
            </a:extLst>
          </p:cNvPr>
          <p:cNvGrpSpPr>
            <a:grpSpLocks/>
          </p:cNvGrpSpPr>
          <p:nvPr/>
        </p:nvGrpSpPr>
        <p:grpSpPr bwMode="auto">
          <a:xfrm flipH="1">
            <a:off x="2895600" y="2438400"/>
            <a:ext cx="6553200" cy="457200"/>
            <a:chOff x="528" y="1584"/>
            <a:chExt cx="4128" cy="288"/>
          </a:xfrm>
        </p:grpSpPr>
        <p:sp>
          <p:nvSpPr>
            <p:cNvPr id="83972" name="Rectangle 4">
              <a:extLst>
                <a:ext uri="{FF2B5EF4-FFF2-40B4-BE49-F238E27FC236}">
                  <a16:creationId xmlns:a16="http://schemas.microsoft.com/office/drawing/2014/main" id="{F372372B-6A99-AB4D-8D06-4C7F50BA5E58}"/>
                </a:ext>
              </a:extLst>
            </p:cNvPr>
            <p:cNvSpPr>
              <a:spLocks noChangeArrowheads="1"/>
            </p:cNvSpPr>
            <p:nvPr/>
          </p:nvSpPr>
          <p:spPr bwMode="auto">
            <a:xfrm>
              <a:off x="4080" y="1584"/>
              <a:ext cx="57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1600">
                  <a:solidFill>
                    <a:schemeClr val="accent2"/>
                  </a:solidFill>
                  <a:latin typeface="+mj-lt"/>
                  <a:ea typeface="ＭＳ Ｐゴシック" charset="0"/>
                  <a:cs typeface="ＭＳ Ｐゴシック" charset="0"/>
                </a:rPr>
                <a:t>Preamble</a:t>
              </a:r>
            </a:p>
          </p:txBody>
        </p:sp>
        <p:sp>
          <p:nvSpPr>
            <p:cNvPr id="83973" name="Rectangle 5">
              <a:extLst>
                <a:ext uri="{FF2B5EF4-FFF2-40B4-BE49-F238E27FC236}">
                  <a16:creationId xmlns:a16="http://schemas.microsoft.com/office/drawing/2014/main" id="{BD042A66-8C93-1745-8445-190F3421D685}"/>
                </a:ext>
              </a:extLst>
            </p:cNvPr>
            <p:cNvSpPr>
              <a:spLocks noChangeArrowheads="1"/>
            </p:cNvSpPr>
            <p:nvPr/>
          </p:nvSpPr>
          <p:spPr bwMode="auto">
            <a:xfrm>
              <a:off x="3744" y="1584"/>
              <a:ext cx="33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1600">
                  <a:solidFill>
                    <a:schemeClr val="accent2"/>
                  </a:solidFill>
                  <a:latin typeface="+mj-lt"/>
                  <a:ea typeface="ＭＳ Ｐゴシック" charset="0"/>
                  <a:cs typeface="ＭＳ Ｐゴシック" charset="0"/>
                </a:rPr>
                <a:t>SFD</a:t>
              </a:r>
            </a:p>
          </p:txBody>
        </p:sp>
        <p:sp>
          <p:nvSpPr>
            <p:cNvPr id="83974" name="Rectangle 6">
              <a:extLst>
                <a:ext uri="{FF2B5EF4-FFF2-40B4-BE49-F238E27FC236}">
                  <a16:creationId xmlns:a16="http://schemas.microsoft.com/office/drawing/2014/main" id="{32AA6309-8A0E-5F46-8716-C776EAA70A58}"/>
                </a:ext>
              </a:extLst>
            </p:cNvPr>
            <p:cNvSpPr>
              <a:spLocks noChangeArrowheads="1"/>
            </p:cNvSpPr>
            <p:nvPr/>
          </p:nvSpPr>
          <p:spPr bwMode="auto">
            <a:xfrm>
              <a:off x="3216" y="1584"/>
              <a:ext cx="528"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2000">
                  <a:solidFill>
                    <a:schemeClr val="accent2"/>
                  </a:solidFill>
                  <a:latin typeface="+mj-lt"/>
                  <a:ea typeface="ＭＳ Ｐゴシック" charset="0"/>
                  <a:cs typeface="ＭＳ Ｐゴシック" charset="0"/>
                </a:rPr>
                <a:t>DA</a:t>
              </a:r>
            </a:p>
          </p:txBody>
        </p:sp>
        <p:sp>
          <p:nvSpPr>
            <p:cNvPr id="83975" name="Rectangle 7">
              <a:extLst>
                <a:ext uri="{FF2B5EF4-FFF2-40B4-BE49-F238E27FC236}">
                  <a16:creationId xmlns:a16="http://schemas.microsoft.com/office/drawing/2014/main" id="{C16C1672-3CA4-9C41-A856-4900579352FE}"/>
                </a:ext>
              </a:extLst>
            </p:cNvPr>
            <p:cNvSpPr>
              <a:spLocks noChangeArrowheads="1"/>
            </p:cNvSpPr>
            <p:nvPr/>
          </p:nvSpPr>
          <p:spPr bwMode="auto">
            <a:xfrm>
              <a:off x="2688" y="1584"/>
              <a:ext cx="528"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2000">
                  <a:solidFill>
                    <a:schemeClr val="accent2"/>
                  </a:solidFill>
                  <a:latin typeface="+mj-lt"/>
                  <a:ea typeface="ＭＳ Ｐゴシック" charset="0"/>
                  <a:cs typeface="ＭＳ Ｐゴシック" charset="0"/>
                </a:rPr>
                <a:t>SA</a:t>
              </a:r>
            </a:p>
          </p:txBody>
        </p:sp>
        <p:sp>
          <p:nvSpPr>
            <p:cNvPr id="83976" name="Rectangle 8">
              <a:extLst>
                <a:ext uri="{FF2B5EF4-FFF2-40B4-BE49-F238E27FC236}">
                  <a16:creationId xmlns:a16="http://schemas.microsoft.com/office/drawing/2014/main" id="{0B7C9B0B-140E-804B-ABC2-CB83503F4522}"/>
                </a:ext>
              </a:extLst>
            </p:cNvPr>
            <p:cNvSpPr>
              <a:spLocks noChangeArrowheads="1"/>
            </p:cNvSpPr>
            <p:nvPr/>
          </p:nvSpPr>
          <p:spPr bwMode="auto">
            <a:xfrm>
              <a:off x="2352" y="1584"/>
              <a:ext cx="33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1600">
                  <a:solidFill>
                    <a:schemeClr val="accent2"/>
                  </a:solidFill>
                  <a:latin typeface="+mj-lt"/>
                  <a:ea typeface="ＭＳ Ｐゴシック" charset="0"/>
                  <a:cs typeface="ＭＳ Ｐゴシック" charset="0"/>
                </a:rPr>
                <a:t>Type</a:t>
              </a:r>
            </a:p>
          </p:txBody>
        </p:sp>
        <p:sp>
          <p:nvSpPr>
            <p:cNvPr id="83977" name="Rectangle 9">
              <a:extLst>
                <a:ext uri="{FF2B5EF4-FFF2-40B4-BE49-F238E27FC236}">
                  <a16:creationId xmlns:a16="http://schemas.microsoft.com/office/drawing/2014/main" id="{165F8D8F-E39C-1949-B729-016D836A76CE}"/>
                </a:ext>
              </a:extLst>
            </p:cNvPr>
            <p:cNvSpPr>
              <a:spLocks noChangeArrowheads="1"/>
            </p:cNvSpPr>
            <p:nvPr/>
          </p:nvSpPr>
          <p:spPr bwMode="auto">
            <a:xfrm>
              <a:off x="1200" y="1584"/>
              <a:ext cx="1152"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2000">
                  <a:solidFill>
                    <a:schemeClr val="accent2"/>
                  </a:solidFill>
                  <a:latin typeface="+mj-lt"/>
                  <a:ea typeface="ＭＳ Ｐゴシック" charset="0"/>
                  <a:cs typeface="ＭＳ Ｐゴシック" charset="0"/>
                </a:rPr>
                <a:t>Data</a:t>
              </a:r>
            </a:p>
          </p:txBody>
        </p:sp>
        <p:sp>
          <p:nvSpPr>
            <p:cNvPr id="83978" name="Rectangle 10">
              <a:extLst>
                <a:ext uri="{FF2B5EF4-FFF2-40B4-BE49-F238E27FC236}">
                  <a16:creationId xmlns:a16="http://schemas.microsoft.com/office/drawing/2014/main" id="{43E7FD24-1B61-FC45-B004-FE82AFA8FFBB}"/>
                </a:ext>
              </a:extLst>
            </p:cNvPr>
            <p:cNvSpPr>
              <a:spLocks noChangeArrowheads="1"/>
            </p:cNvSpPr>
            <p:nvPr/>
          </p:nvSpPr>
          <p:spPr bwMode="auto">
            <a:xfrm>
              <a:off x="864" y="1584"/>
              <a:ext cx="33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2000">
                  <a:solidFill>
                    <a:schemeClr val="accent2"/>
                  </a:solidFill>
                  <a:latin typeface="+mj-lt"/>
                  <a:ea typeface="ＭＳ Ｐゴシック" charset="0"/>
                  <a:cs typeface="ＭＳ Ｐゴシック" charset="0"/>
                </a:rPr>
                <a:t>Pad</a:t>
              </a:r>
            </a:p>
          </p:txBody>
        </p:sp>
        <p:sp>
          <p:nvSpPr>
            <p:cNvPr id="83979" name="Rectangle 11">
              <a:extLst>
                <a:ext uri="{FF2B5EF4-FFF2-40B4-BE49-F238E27FC236}">
                  <a16:creationId xmlns:a16="http://schemas.microsoft.com/office/drawing/2014/main" id="{EDEF353E-2822-DF46-8DE0-B521B0A39C57}"/>
                </a:ext>
              </a:extLst>
            </p:cNvPr>
            <p:cNvSpPr>
              <a:spLocks noChangeArrowheads="1"/>
            </p:cNvSpPr>
            <p:nvPr/>
          </p:nvSpPr>
          <p:spPr bwMode="auto">
            <a:xfrm>
              <a:off x="528" y="1584"/>
              <a:ext cx="33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1600">
                  <a:solidFill>
                    <a:schemeClr val="accent2"/>
                  </a:solidFill>
                  <a:latin typeface="+mj-lt"/>
                  <a:ea typeface="ＭＳ Ｐゴシック" charset="0"/>
                  <a:cs typeface="ＭＳ Ｐゴシック" charset="0"/>
                </a:rPr>
                <a:t>CRC</a:t>
              </a:r>
            </a:p>
          </p:txBody>
        </p:sp>
      </p:grpSp>
      <p:sp>
        <p:nvSpPr>
          <p:cNvPr id="83980" name="Text Box 12">
            <a:extLst>
              <a:ext uri="{FF2B5EF4-FFF2-40B4-BE49-F238E27FC236}">
                <a16:creationId xmlns:a16="http://schemas.microsoft.com/office/drawing/2014/main" id="{E98515B1-1E21-1F4A-88D8-442CC481AB71}"/>
              </a:ext>
            </a:extLst>
          </p:cNvPr>
          <p:cNvSpPr txBox="1">
            <a:spLocks noChangeArrowheads="1"/>
          </p:cNvSpPr>
          <p:nvPr/>
        </p:nvSpPr>
        <p:spPr bwMode="auto">
          <a:xfrm>
            <a:off x="3168650" y="2133601"/>
            <a:ext cx="316112"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7 </a:t>
            </a:r>
          </a:p>
        </p:txBody>
      </p:sp>
      <p:sp>
        <p:nvSpPr>
          <p:cNvPr id="83981" name="Text Box 13">
            <a:extLst>
              <a:ext uri="{FF2B5EF4-FFF2-40B4-BE49-F238E27FC236}">
                <a16:creationId xmlns:a16="http://schemas.microsoft.com/office/drawing/2014/main" id="{A16E1214-8FBF-6B4A-A858-F7AF1BEF0BC2}"/>
              </a:ext>
            </a:extLst>
          </p:cNvPr>
          <p:cNvSpPr txBox="1">
            <a:spLocks noChangeArrowheads="1"/>
          </p:cNvSpPr>
          <p:nvPr/>
        </p:nvSpPr>
        <p:spPr bwMode="auto">
          <a:xfrm>
            <a:off x="3846513" y="2133601"/>
            <a:ext cx="316112"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1 </a:t>
            </a:r>
          </a:p>
        </p:txBody>
      </p:sp>
      <p:sp>
        <p:nvSpPr>
          <p:cNvPr id="83982" name="Text Box 14">
            <a:extLst>
              <a:ext uri="{FF2B5EF4-FFF2-40B4-BE49-F238E27FC236}">
                <a16:creationId xmlns:a16="http://schemas.microsoft.com/office/drawing/2014/main" id="{DD75BDFE-564B-D64B-9F7B-35EDBDCC4411}"/>
              </a:ext>
            </a:extLst>
          </p:cNvPr>
          <p:cNvSpPr txBox="1">
            <a:spLocks noChangeArrowheads="1"/>
          </p:cNvSpPr>
          <p:nvPr/>
        </p:nvSpPr>
        <p:spPr bwMode="auto">
          <a:xfrm>
            <a:off x="4524375" y="2133601"/>
            <a:ext cx="316112"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6 </a:t>
            </a:r>
          </a:p>
        </p:txBody>
      </p:sp>
      <p:sp>
        <p:nvSpPr>
          <p:cNvPr id="83983" name="Text Box 15">
            <a:extLst>
              <a:ext uri="{FF2B5EF4-FFF2-40B4-BE49-F238E27FC236}">
                <a16:creationId xmlns:a16="http://schemas.microsoft.com/office/drawing/2014/main" id="{4D15406A-13B7-CF49-B78D-7F4BBB335BD9}"/>
              </a:ext>
            </a:extLst>
          </p:cNvPr>
          <p:cNvSpPr txBox="1">
            <a:spLocks noChangeArrowheads="1"/>
          </p:cNvSpPr>
          <p:nvPr/>
        </p:nvSpPr>
        <p:spPr bwMode="auto">
          <a:xfrm>
            <a:off x="5446713" y="2133601"/>
            <a:ext cx="316112"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6 </a:t>
            </a:r>
          </a:p>
        </p:txBody>
      </p:sp>
      <p:sp>
        <p:nvSpPr>
          <p:cNvPr id="83984" name="Text Box 16">
            <a:extLst>
              <a:ext uri="{FF2B5EF4-FFF2-40B4-BE49-F238E27FC236}">
                <a16:creationId xmlns:a16="http://schemas.microsoft.com/office/drawing/2014/main" id="{F8057D5B-10EB-6740-90D5-E2DEC139BCEB}"/>
              </a:ext>
            </a:extLst>
          </p:cNvPr>
          <p:cNvSpPr txBox="1">
            <a:spLocks noChangeArrowheads="1"/>
          </p:cNvSpPr>
          <p:nvPr/>
        </p:nvSpPr>
        <p:spPr bwMode="auto">
          <a:xfrm>
            <a:off x="6096000" y="2133601"/>
            <a:ext cx="316112"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2 </a:t>
            </a:r>
          </a:p>
        </p:txBody>
      </p:sp>
      <p:sp>
        <p:nvSpPr>
          <p:cNvPr id="83985" name="Text Box 17">
            <a:extLst>
              <a:ext uri="{FF2B5EF4-FFF2-40B4-BE49-F238E27FC236}">
                <a16:creationId xmlns:a16="http://schemas.microsoft.com/office/drawing/2014/main" id="{6D1CA8CD-1010-1346-9DCC-20C6BD97E244}"/>
              </a:ext>
            </a:extLst>
          </p:cNvPr>
          <p:cNvSpPr txBox="1">
            <a:spLocks noChangeArrowheads="1"/>
          </p:cNvSpPr>
          <p:nvPr/>
        </p:nvSpPr>
        <p:spPr bwMode="auto">
          <a:xfrm>
            <a:off x="7351714" y="2133601"/>
            <a:ext cx="736099"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0-1500 </a:t>
            </a:r>
          </a:p>
        </p:txBody>
      </p:sp>
      <p:sp>
        <p:nvSpPr>
          <p:cNvPr id="83986" name="Text Box 18">
            <a:extLst>
              <a:ext uri="{FF2B5EF4-FFF2-40B4-BE49-F238E27FC236}">
                <a16:creationId xmlns:a16="http://schemas.microsoft.com/office/drawing/2014/main" id="{919B7D26-954C-2140-BD88-5777933568DB}"/>
              </a:ext>
            </a:extLst>
          </p:cNvPr>
          <p:cNvSpPr txBox="1">
            <a:spLocks noChangeArrowheads="1"/>
          </p:cNvSpPr>
          <p:nvPr/>
        </p:nvSpPr>
        <p:spPr bwMode="auto">
          <a:xfrm>
            <a:off x="8305801" y="2133601"/>
            <a:ext cx="553357"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0-46 </a:t>
            </a:r>
          </a:p>
        </p:txBody>
      </p:sp>
      <p:sp>
        <p:nvSpPr>
          <p:cNvPr id="83987" name="Text Box 19">
            <a:extLst>
              <a:ext uri="{FF2B5EF4-FFF2-40B4-BE49-F238E27FC236}">
                <a16:creationId xmlns:a16="http://schemas.microsoft.com/office/drawing/2014/main" id="{1626B8A3-CD37-F04A-8353-1CCC4A9F1CBE}"/>
              </a:ext>
            </a:extLst>
          </p:cNvPr>
          <p:cNvSpPr txBox="1">
            <a:spLocks noChangeArrowheads="1"/>
          </p:cNvSpPr>
          <p:nvPr/>
        </p:nvSpPr>
        <p:spPr bwMode="auto">
          <a:xfrm>
            <a:off x="8991600" y="2133601"/>
            <a:ext cx="316112"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4 </a:t>
            </a:r>
          </a:p>
        </p:txBody>
      </p:sp>
      <p:sp>
        <p:nvSpPr>
          <p:cNvPr id="83988" name="Text Box 20">
            <a:extLst>
              <a:ext uri="{FF2B5EF4-FFF2-40B4-BE49-F238E27FC236}">
                <a16:creationId xmlns:a16="http://schemas.microsoft.com/office/drawing/2014/main" id="{BC5392BD-DAEF-ED47-8112-4FAAE1380396}"/>
              </a:ext>
            </a:extLst>
          </p:cNvPr>
          <p:cNvSpPr txBox="1">
            <a:spLocks noChangeArrowheads="1"/>
          </p:cNvSpPr>
          <p:nvPr/>
        </p:nvSpPr>
        <p:spPr bwMode="auto">
          <a:xfrm>
            <a:off x="2422526" y="3387725"/>
            <a:ext cx="7178675" cy="3698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defRPr/>
            </a:pPr>
            <a:endParaRPr lang="en-US">
              <a:latin typeface="+mj-lt"/>
              <a:ea typeface="ＭＳ Ｐゴシック" charset="0"/>
              <a:cs typeface="ＭＳ Ｐゴシック" charset="0"/>
            </a:endParaRPr>
          </a:p>
        </p:txBody>
      </p:sp>
      <p:sp>
        <p:nvSpPr>
          <p:cNvPr id="83989" name="Text Box 21">
            <a:extLst>
              <a:ext uri="{FF2B5EF4-FFF2-40B4-BE49-F238E27FC236}">
                <a16:creationId xmlns:a16="http://schemas.microsoft.com/office/drawing/2014/main" id="{9010A11C-AC4F-4242-8089-013558A65CF4}"/>
              </a:ext>
            </a:extLst>
          </p:cNvPr>
          <p:cNvSpPr txBox="1">
            <a:spLocks noChangeArrowheads="1"/>
          </p:cNvSpPr>
          <p:nvPr/>
        </p:nvSpPr>
        <p:spPr bwMode="auto">
          <a:xfrm>
            <a:off x="2819401" y="3387725"/>
            <a:ext cx="6570663" cy="2616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marL="457200" indent="-457200">
              <a:defRPr sz="2400">
                <a:solidFill>
                  <a:schemeClr val="tx1"/>
                </a:solidFill>
                <a:latin typeface="Times New Roman" charset="0"/>
                <a:ea typeface="ＭＳ Ｐゴシック" charset="0"/>
              </a:defRPr>
            </a:lvl1pPr>
            <a:lvl2pPr marL="914400" indent="-457200">
              <a:defRPr sz="2400">
                <a:solidFill>
                  <a:schemeClr val="tx1"/>
                </a:solidFill>
                <a:latin typeface="Times New Roman" charset="0"/>
                <a:ea typeface="ＭＳ Ｐゴシック" charset="0"/>
              </a:defRPr>
            </a:lvl2pPr>
            <a:lvl3pPr marL="1371600" indent="-457200">
              <a:defRPr sz="2400">
                <a:solidFill>
                  <a:schemeClr val="tx1"/>
                </a:solidFill>
                <a:latin typeface="Times New Roman" charset="0"/>
                <a:ea typeface="ＭＳ Ｐゴシック" charset="0"/>
              </a:defRPr>
            </a:lvl3pPr>
            <a:lvl4pPr marL="1828800" indent="-457200">
              <a:defRPr sz="2400">
                <a:solidFill>
                  <a:schemeClr val="tx1"/>
                </a:solidFill>
                <a:latin typeface="Times New Roman" charset="0"/>
                <a:ea typeface="ＭＳ Ｐゴシック" charset="0"/>
              </a:defRPr>
            </a:lvl4pPr>
            <a:lvl5pPr marL="2286000" indent="-457200">
              <a:defRPr sz="2400">
                <a:solidFill>
                  <a:schemeClr val="tx1"/>
                </a:solidFill>
                <a:latin typeface="Times New Roman" charset="0"/>
                <a:ea typeface="ＭＳ Ｐゴシック" charset="0"/>
              </a:defRPr>
            </a:lvl5pPr>
            <a:lvl6pPr marL="2743200" indent="-457200" eaLnBrk="0" fontAlgn="base" hangingPunct="0">
              <a:spcBef>
                <a:spcPct val="0"/>
              </a:spcBef>
              <a:spcAft>
                <a:spcPct val="0"/>
              </a:spcAft>
              <a:defRPr sz="2400">
                <a:solidFill>
                  <a:schemeClr val="tx1"/>
                </a:solidFill>
                <a:latin typeface="Times New Roman" charset="0"/>
                <a:ea typeface="ＭＳ Ｐゴシック" charset="0"/>
              </a:defRPr>
            </a:lvl6pPr>
            <a:lvl7pPr marL="3200400" indent="-457200" eaLnBrk="0" fontAlgn="base" hangingPunct="0">
              <a:spcBef>
                <a:spcPct val="0"/>
              </a:spcBef>
              <a:spcAft>
                <a:spcPct val="0"/>
              </a:spcAft>
              <a:defRPr sz="2400">
                <a:solidFill>
                  <a:schemeClr val="tx1"/>
                </a:solidFill>
                <a:latin typeface="Times New Roman" charset="0"/>
                <a:ea typeface="ＭＳ Ｐゴシック" charset="0"/>
              </a:defRPr>
            </a:lvl7pPr>
            <a:lvl8pPr marL="3657600" indent="-457200" eaLnBrk="0" fontAlgn="base" hangingPunct="0">
              <a:spcBef>
                <a:spcPct val="0"/>
              </a:spcBef>
              <a:spcAft>
                <a:spcPct val="0"/>
              </a:spcAft>
              <a:defRPr sz="2400">
                <a:solidFill>
                  <a:schemeClr val="tx1"/>
                </a:solidFill>
                <a:latin typeface="Times New Roman" charset="0"/>
                <a:ea typeface="ＭＳ Ｐゴシック" charset="0"/>
              </a:defRPr>
            </a:lvl8pPr>
            <a:lvl9pPr marL="4114800" indent="-457200" eaLnBrk="0" fontAlgn="base" hangingPunct="0">
              <a:spcBef>
                <a:spcPct val="0"/>
              </a:spcBef>
              <a:spcAft>
                <a:spcPct val="0"/>
              </a:spcAft>
              <a:defRPr sz="2400">
                <a:solidFill>
                  <a:schemeClr val="tx1"/>
                </a:solidFill>
                <a:latin typeface="Times New Roman" charset="0"/>
                <a:ea typeface="ＭＳ Ｐゴシック" charset="0"/>
              </a:defRPr>
            </a:lvl9pPr>
          </a:lstStyle>
          <a:p>
            <a:pPr marL="341313" indent="-341313">
              <a:buFontTx/>
              <a:buAutoNum type="arabicPeriod"/>
              <a:defRPr/>
            </a:pPr>
            <a:r>
              <a:rPr lang="en-US" sz="1800" b="1" dirty="0">
                <a:latin typeface="+mj-lt"/>
                <a:cs typeface="ＭＳ Ｐゴシック" charset="0"/>
              </a:rPr>
              <a:t>Preamble</a:t>
            </a:r>
            <a:r>
              <a:rPr lang="en-US" sz="1800" dirty="0">
                <a:latin typeface="+mj-lt"/>
                <a:cs typeface="ＭＳ Ｐゴシック" charset="0"/>
              </a:rPr>
              <a:t>: trains clock-recovery circuits</a:t>
            </a:r>
          </a:p>
          <a:p>
            <a:pPr marL="341313" indent="-341313">
              <a:buFontTx/>
              <a:buAutoNum type="arabicPeriod"/>
              <a:defRPr/>
            </a:pPr>
            <a:r>
              <a:rPr lang="en-US" sz="1800" b="1" dirty="0">
                <a:latin typeface="+mj-lt"/>
                <a:cs typeface="ＭＳ Ｐゴシック" charset="0"/>
              </a:rPr>
              <a:t>Start of Frame Delimiter</a:t>
            </a:r>
            <a:r>
              <a:rPr lang="en-US" sz="1800" dirty="0">
                <a:latin typeface="+mj-lt"/>
                <a:cs typeface="ＭＳ Ｐゴシック" charset="0"/>
              </a:rPr>
              <a:t>: indicates start of frame</a:t>
            </a:r>
          </a:p>
          <a:p>
            <a:pPr marL="341313" indent="-341313">
              <a:buFontTx/>
              <a:buAutoNum type="arabicPeriod"/>
              <a:defRPr/>
            </a:pPr>
            <a:r>
              <a:rPr lang="en-US" sz="1800" b="1" dirty="0">
                <a:latin typeface="+mj-lt"/>
                <a:cs typeface="ＭＳ Ｐゴシック" charset="0"/>
              </a:rPr>
              <a:t>Destination Address</a:t>
            </a:r>
            <a:r>
              <a:rPr lang="en-US" sz="1800" dirty="0">
                <a:latin typeface="+mj-lt"/>
                <a:cs typeface="ＭＳ Ｐゴシック" charset="0"/>
              </a:rPr>
              <a:t>: 48-bit globally unique Ethernet address </a:t>
            </a:r>
            <a:br>
              <a:rPr lang="en-US" sz="1800" dirty="0">
                <a:latin typeface="+mj-lt"/>
                <a:cs typeface="ＭＳ Ｐゴシック" charset="0"/>
              </a:rPr>
            </a:br>
            <a:r>
              <a:rPr lang="en-US" sz="1800" dirty="0">
                <a:latin typeface="+mj-lt"/>
                <a:cs typeface="ＭＳ Ｐゴシック" charset="0"/>
              </a:rPr>
              <a:t>assigned by manufacturer.</a:t>
            </a:r>
            <a:br>
              <a:rPr lang="en-US" sz="1800" dirty="0">
                <a:latin typeface="+mj-lt"/>
                <a:cs typeface="ＭＳ Ｐゴシック" charset="0"/>
              </a:rPr>
            </a:br>
            <a:r>
              <a:rPr lang="en-US" sz="2000" dirty="0">
                <a:latin typeface="+mj-lt"/>
                <a:cs typeface="ＭＳ Ｐゴシック" charset="0"/>
              </a:rPr>
              <a:t>	</a:t>
            </a:r>
            <a:r>
              <a:rPr lang="en-US" sz="1800" dirty="0">
                <a:latin typeface="+mj-lt"/>
                <a:cs typeface="ＭＳ Ｐゴシック" charset="0"/>
              </a:rPr>
              <a:t>1b: unicast/multicast</a:t>
            </a:r>
            <a:br>
              <a:rPr lang="en-US" sz="1800" dirty="0">
                <a:latin typeface="+mj-lt"/>
                <a:cs typeface="ＭＳ Ｐゴシック" charset="0"/>
              </a:rPr>
            </a:br>
            <a:r>
              <a:rPr lang="en-US" sz="1800" dirty="0">
                <a:latin typeface="+mj-lt"/>
                <a:cs typeface="ＭＳ Ｐゴシック" charset="0"/>
              </a:rPr>
              <a:t>	1b: local/global address</a:t>
            </a:r>
          </a:p>
          <a:p>
            <a:pPr marL="341313" indent="-341313">
              <a:buFontTx/>
              <a:buAutoNum type="arabicPeriod"/>
              <a:defRPr/>
            </a:pPr>
            <a:r>
              <a:rPr lang="en-US" sz="1800" b="1" dirty="0">
                <a:latin typeface="+mj-lt"/>
                <a:cs typeface="ＭＳ Ｐゴシック" charset="0"/>
              </a:rPr>
              <a:t>Type</a:t>
            </a:r>
            <a:r>
              <a:rPr lang="en-US" sz="1800" dirty="0">
                <a:latin typeface="+mj-lt"/>
                <a:cs typeface="ＭＳ Ｐゴシック" charset="0"/>
              </a:rPr>
              <a:t>: Indicates protocol of encapsulated data (e.g. IP = 0x0800)</a:t>
            </a:r>
          </a:p>
          <a:p>
            <a:pPr marL="341313" indent="-341313">
              <a:buFontTx/>
              <a:buAutoNum type="arabicPeriod"/>
              <a:defRPr/>
            </a:pPr>
            <a:r>
              <a:rPr lang="en-US" sz="1800" b="1" dirty="0">
                <a:latin typeface="+mj-lt"/>
                <a:cs typeface="ＭＳ Ｐゴシック" charset="0"/>
              </a:rPr>
              <a:t>Pad</a:t>
            </a:r>
            <a:r>
              <a:rPr lang="en-US" sz="1800" dirty="0">
                <a:latin typeface="+mj-lt"/>
                <a:cs typeface="ＭＳ Ｐゴシック" charset="0"/>
              </a:rPr>
              <a:t>: Zeroes used to ensure </a:t>
            </a:r>
            <a:r>
              <a:rPr lang="en-US" sz="1800" b="1" i="1" dirty="0">
                <a:latin typeface="+mj-lt"/>
                <a:cs typeface="ＭＳ Ｐゴシック" charset="0"/>
              </a:rPr>
              <a:t>minimum frame length</a:t>
            </a:r>
          </a:p>
          <a:p>
            <a:pPr marL="341313" indent="-341313">
              <a:buFontTx/>
              <a:buAutoNum type="arabicPeriod"/>
              <a:defRPr/>
            </a:pPr>
            <a:r>
              <a:rPr lang="en-US" sz="1800" b="1" dirty="0">
                <a:latin typeface="+mj-lt"/>
                <a:cs typeface="ＭＳ Ｐゴシック" charset="0"/>
              </a:rPr>
              <a:t>Cyclic Redundancy Check</a:t>
            </a:r>
            <a:r>
              <a:rPr lang="en-US" sz="1800" dirty="0">
                <a:latin typeface="+mj-lt"/>
                <a:cs typeface="ＭＳ Ｐゴシック" charset="0"/>
              </a:rPr>
              <a:t>: check sequence to detect bit errors.</a:t>
            </a:r>
          </a:p>
        </p:txBody>
      </p:sp>
      <p:sp>
        <p:nvSpPr>
          <p:cNvPr id="83990" name="Text Box 22">
            <a:extLst>
              <a:ext uri="{FF2B5EF4-FFF2-40B4-BE49-F238E27FC236}">
                <a16:creationId xmlns:a16="http://schemas.microsoft.com/office/drawing/2014/main" id="{F016DE38-8DA4-E841-8827-07AB8CF377FF}"/>
              </a:ext>
            </a:extLst>
          </p:cNvPr>
          <p:cNvSpPr txBox="1">
            <a:spLocks noChangeArrowheads="1"/>
          </p:cNvSpPr>
          <p:nvPr/>
        </p:nvSpPr>
        <p:spPr bwMode="auto">
          <a:xfrm>
            <a:off x="2142467" y="2108343"/>
            <a:ext cx="798488"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dirty="0">
                <a:latin typeface="+mj-lt"/>
                <a:ea typeface="ＭＳ Ｐゴシック" charset="0"/>
                <a:cs typeface="ＭＳ Ｐゴシック" charset="0"/>
              </a:rPr>
              <a:t>Bytes: </a:t>
            </a:r>
          </a:p>
        </p:txBody>
      </p:sp>
      <p:sp>
        <p:nvSpPr>
          <p:cNvPr id="19470" name="Footer Placeholder 2">
            <a:extLst>
              <a:ext uri="{FF2B5EF4-FFF2-40B4-BE49-F238E27FC236}">
                <a16:creationId xmlns:a16="http://schemas.microsoft.com/office/drawing/2014/main" id="{B5D4C80F-ADB1-ED4E-ACB9-0884CC681A83}"/>
              </a:ext>
            </a:extLst>
          </p:cNvPr>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panose="030F0902030302020204" pitchFamily="66" charset="0"/>
                <a:ea typeface="ＭＳ Ｐゴシック" panose="020B0600070205080204" pitchFamily="34" charset="-128"/>
              </a:defRPr>
            </a:lvl1pPr>
            <a:lvl2pPr marL="742950" indent="-285750">
              <a:defRPr sz="2400">
                <a:solidFill>
                  <a:schemeClr val="tx1"/>
                </a:solidFill>
                <a:latin typeface="Comic Sans MS" panose="030F0902030302020204" pitchFamily="66" charset="0"/>
                <a:ea typeface="ＭＳ Ｐゴシック" panose="020B0600070205080204" pitchFamily="34" charset="-128"/>
              </a:defRPr>
            </a:lvl2pPr>
            <a:lvl3pPr marL="1143000" indent="-228600">
              <a:defRPr sz="2400">
                <a:solidFill>
                  <a:schemeClr val="tx1"/>
                </a:solidFill>
                <a:latin typeface="Comic Sans MS" panose="030F0902030302020204" pitchFamily="66" charset="0"/>
                <a:ea typeface="ＭＳ Ｐゴシック" panose="020B0600070205080204" pitchFamily="34" charset="-128"/>
              </a:defRPr>
            </a:lvl3pPr>
            <a:lvl4pPr marL="1600200" indent="-228600">
              <a:defRPr sz="2400">
                <a:solidFill>
                  <a:schemeClr val="tx1"/>
                </a:solidFill>
                <a:latin typeface="Comic Sans MS" panose="030F0902030302020204" pitchFamily="66" charset="0"/>
                <a:ea typeface="ＭＳ Ｐゴシック" panose="020B0600070205080204" pitchFamily="34" charset="-128"/>
              </a:defRPr>
            </a:lvl4pPr>
            <a:lvl5pPr marL="2057400" indent="-228600">
              <a:defRPr sz="2400">
                <a:solidFill>
                  <a:schemeClr val="tx1"/>
                </a:solidFill>
                <a:latin typeface="Comic Sans MS" panose="030F0902030302020204" pitchFamily="66"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r>
              <a:rPr lang="en-US" altLang="en-US" sz="1200">
                <a:solidFill>
                  <a:schemeClr val="bg2"/>
                </a:solidFill>
                <a:latin typeface="Calibri" panose="020F0502020204030204" pitchFamily="34" charset="0"/>
              </a:rPr>
              <a:t>CS144, Stanford University</a:t>
            </a:r>
          </a:p>
        </p:txBody>
      </p:sp>
      <p:sp>
        <p:nvSpPr>
          <p:cNvPr id="2" name="TextBox 1">
            <a:extLst>
              <a:ext uri="{FF2B5EF4-FFF2-40B4-BE49-F238E27FC236}">
                <a16:creationId xmlns:a16="http://schemas.microsoft.com/office/drawing/2014/main" id="{0EC4E913-EE60-3E46-8933-CBB2BD419934}"/>
              </a:ext>
            </a:extLst>
          </p:cNvPr>
          <p:cNvSpPr txBox="1"/>
          <p:nvPr/>
        </p:nvSpPr>
        <p:spPr>
          <a:xfrm>
            <a:off x="2792845" y="1369588"/>
            <a:ext cx="1476751" cy="369332"/>
          </a:xfrm>
          <a:prstGeom prst="rect">
            <a:avLst/>
          </a:prstGeom>
          <a:noFill/>
        </p:spPr>
        <p:txBody>
          <a:bodyPr wrap="none" rtlCol="0">
            <a:spAutoFit/>
          </a:bodyPr>
          <a:lstStyle/>
          <a:p>
            <a:r>
              <a:rPr lang="en-US" dirty="0">
                <a:solidFill>
                  <a:schemeClr val="bg1">
                    <a:lumMod val="65000"/>
                  </a:schemeClr>
                </a:solidFill>
              </a:rPr>
              <a:t>1</a:t>
            </a:r>
            <a:r>
              <a:rPr lang="en-US" baseline="30000" dirty="0">
                <a:solidFill>
                  <a:schemeClr val="bg1">
                    <a:lumMod val="65000"/>
                  </a:schemeClr>
                </a:solidFill>
              </a:rPr>
              <a:t>st</a:t>
            </a:r>
            <a:r>
              <a:rPr lang="en-US" dirty="0">
                <a:solidFill>
                  <a:schemeClr val="bg1">
                    <a:lumMod val="65000"/>
                  </a:schemeClr>
                </a:solidFill>
              </a:rPr>
              <a:t> bit on wire</a:t>
            </a:r>
          </a:p>
        </p:txBody>
      </p:sp>
      <p:cxnSp>
        <p:nvCxnSpPr>
          <p:cNvPr id="4" name="Straight Arrow Connector 3">
            <a:extLst>
              <a:ext uri="{FF2B5EF4-FFF2-40B4-BE49-F238E27FC236}">
                <a16:creationId xmlns:a16="http://schemas.microsoft.com/office/drawing/2014/main" id="{7981FE91-7465-1D4A-B873-691D06B1466B}"/>
              </a:ext>
            </a:extLst>
          </p:cNvPr>
          <p:cNvCxnSpPr>
            <a:cxnSpLocks/>
          </p:cNvCxnSpPr>
          <p:nvPr/>
        </p:nvCxnSpPr>
        <p:spPr>
          <a:xfrm flipH="1">
            <a:off x="2909006" y="1690688"/>
            <a:ext cx="2669" cy="7477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734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p:txBody>
          <a:bodyPr/>
          <a:lstStyle/>
          <a:p>
            <a:r>
              <a:rPr lang="en-US" altLang="en-US">
                <a:latin typeface="Calibri" charset="0"/>
                <a:ea typeface="ＭＳ Ｐゴシック" charset="-128"/>
              </a:rPr>
              <a:t>The origins of Ethernet</a:t>
            </a:r>
          </a:p>
        </p:txBody>
      </p:sp>
      <p:sp>
        <p:nvSpPr>
          <p:cNvPr id="2150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
        <p:nvSpPr>
          <p:cNvPr id="5" name="Line 3"/>
          <p:cNvSpPr>
            <a:spLocks noChangeShapeType="1"/>
          </p:cNvSpPr>
          <p:nvPr/>
        </p:nvSpPr>
        <p:spPr bwMode="auto">
          <a:xfrm>
            <a:off x="2501900" y="3840163"/>
            <a:ext cx="7315200" cy="0"/>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7" name="Rectangle 11"/>
          <p:cNvSpPr>
            <a:spLocks noChangeArrowheads="1"/>
          </p:cNvSpPr>
          <p:nvPr/>
        </p:nvSpPr>
        <p:spPr bwMode="auto">
          <a:xfrm>
            <a:off x="3263900" y="36877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8" name="Line 14"/>
          <p:cNvSpPr>
            <a:spLocks noChangeShapeType="1"/>
          </p:cNvSpPr>
          <p:nvPr/>
        </p:nvSpPr>
        <p:spPr bwMode="auto">
          <a:xfrm flipV="1">
            <a:off x="3416300" y="3306763"/>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1" name="Rectangle 40"/>
          <p:cNvSpPr>
            <a:spLocks noChangeArrowheads="1"/>
          </p:cNvSpPr>
          <p:nvPr/>
        </p:nvSpPr>
        <p:spPr bwMode="auto">
          <a:xfrm>
            <a:off x="5053013" y="36877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2" name="Line 41"/>
          <p:cNvSpPr>
            <a:spLocks noChangeShapeType="1"/>
          </p:cNvSpPr>
          <p:nvPr/>
        </p:nvSpPr>
        <p:spPr bwMode="auto">
          <a:xfrm flipV="1">
            <a:off x="5205413" y="3306763"/>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5" name="Rectangle 44"/>
          <p:cNvSpPr>
            <a:spLocks noChangeArrowheads="1"/>
          </p:cNvSpPr>
          <p:nvPr/>
        </p:nvSpPr>
        <p:spPr bwMode="auto">
          <a:xfrm>
            <a:off x="6842125" y="36877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6" name="Line 45"/>
          <p:cNvSpPr>
            <a:spLocks noChangeShapeType="1"/>
          </p:cNvSpPr>
          <p:nvPr/>
        </p:nvSpPr>
        <p:spPr bwMode="auto">
          <a:xfrm flipV="1">
            <a:off x="6994525" y="3306763"/>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9" name="Rectangle 48"/>
          <p:cNvSpPr>
            <a:spLocks noChangeArrowheads="1"/>
          </p:cNvSpPr>
          <p:nvPr/>
        </p:nvSpPr>
        <p:spPr bwMode="auto">
          <a:xfrm>
            <a:off x="8631238" y="36877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20" name="Line 49"/>
          <p:cNvSpPr>
            <a:spLocks noChangeShapeType="1"/>
          </p:cNvSpPr>
          <p:nvPr/>
        </p:nvSpPr>
        <p:spPr bwMode="auto">
          <a:xfrm flipV="1">
            <a:off x="8783638" y="3306763"/>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21516" name="Picture 20"/>
          <p:cNvPicPr>
            <a:picLocks noChangeArrowheads="1"/>
          </p:cNvPicPr>
          <p:nvPr/>
        </p:nvPicPr>
        <p:blipFill>
          <a:blip r:embed="rId2">
            <a:alphaModFix amt="95000"/>
            <a:extLst>
              <a:ext uri="{28A0092B-C50C-407E-A947-70E740481C1C}">
                <a14:useLocalDpi xmlns:a14="http://schemas.microsoft.com/office/drawing/2010/main" val="0"/>
              </a:ext>
            </a:extLst>
          </a:blip>
          <a:srcRect/>
          <a:stretch>
            <a:fillRect/>
          </a:stretch>
        </p:blipFill>
        <p:spPr bwMode="auto">
          <a:xfrm>
            <a:off x="2844800" y="228600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21517" name="Picture 20"/>
          <p:cNvPicPr>
            <a:picLocks noChangeArrowheads="1"/>
          </p:cNvPicPr>
          <p:nvPr/>
        </p:nvPicPr>
        <p:blipFill>
          <a:blip r:embed="rId2">
            <a:alphaModFix amt="95000"/>
            <a:extLst>
              <a:ext uri="{28A0092B-C50C-407E-A947-70E740481C1C}">
                <a14:useLocalDpi xmlns:a14="http://schemas.microsoft.com/office/drawing/2010/main" val="0"/>
              </a:ext>
            </a:extLst>
          </a:blip>
          <a:srcRect/>
          <a:stretch>
            <a:fillRect/>
          </a:stretch>
        </p:blipFill>
        <p:spPr bwMode="auto">
          <a:xfrm>
            <a:off x="4633913" y="229711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21518" name="Picture 20"/>
          <p:cNvPicPr>
            <a:picLocks noChangeArrowheads="1"/>
          </p:cNvPicPr>
          <p:nvPr/>
        </p:nvPicPr>
        <p:blipFill>
          <a:blip r:embed="rId2">
            <a:alphaModFix amt="95000"/>
            <a:extLst>
              <a:ext uri="{28A0092B-C50C-407E-A947-70E740481C1C}">
                <a14:useLocalDpi xmlns:a14="http://schemas.microsoft.com/office/drawing/2010/main" val="0"/>
              </a:ext>
            </a:extLst>
          </a:blip>
          <a:srcRect/>
          <a:stretch>
            <a:fillRect/>
          </a:stretch>
        </p:blipFill>
        <p:spPr bwMode="auto">
          <a:xfrm>
            <a:off x="6423025" y="2308225"/>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21519" name="Picture 20"/>
          <p:cNvPicPr>
            <a:picLocks noChangeArrowheads="1"/>
          </p:cNvPicPr>
          <p:nvPr/>
        </p:nvPicPr>
        <p:blipFill>
          <a:blip r:embed="rId2">
            <a:alphaModFix amt="95000"/>
            <a:extLst>
              <a:ext uri="{28A0092B-C50C-407E-A947-70E740481C1C}">
                <a14:useLocalDpi xmlns:a14="http://schemas.microsoft.com/office/drawing/2010/main" val="0"/>
              </a:ext>
            </a:extLst>
          </a:blip>
          <a:srcRect/>
          <a:stretch>
            <a:fillRect/>
          </a:stretch>
        </p:blipFill>
        <p:spPr bwMode="auto">
          <a:xfrm>
            <a:off x="8212138" y="23193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Tree>
    <p:extLst>
      <p:ext uri="{BB962C8B-B14F-4D97-AF65-F5344CB8AC3E}">
        <p14:creationId xmlns:p14="http://schemas.microsoft.com/office/powerpoint/2010/main" val="42323164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4"/>
          <p:cNvSpPr>
            <a:spLocks noGrp="1"/>
          </p:cNvSpPr>
          <p:nvPr>
            <p:ph type="title"/>
          </p:nvPr>
        </p:nvSpPr>
        <p:spPr/>
        <p:txBody>
          <a:bodyPr/>
          <a:lstStyle/>
          <a:p>
            <a:r>
              <a:rPr lang="en-US" altLang="en-US" b="1" dirty="0">
                <a:ea typeface="ＭＳ Ｐゴシック" charset="-128"/>
              </a:rPr>
              <a:t>Sharing a “medium”</a:t>
            </a:r>
          </a:p>
        </p:txBody>
      </p:sp>
      <p:sp>
        <p:nvSpPr>
          <p:cNvPr id="22530" name="Content Placeholder 5"/>
          <p:cNvSpPr>
            <a:spLocks noGrp="1"/>
          </p:cNvSpPr>
          <p:nvPr>
            <p:ph idx="1"/>
          </p:nvPr>
        </p:nvSpPr>
        <p:spPr>
          <a:xfrm>
            <a:off x="838200" y="1916112"/>
            <a:ext cx="10807390" cy="4351338"/>
          </a:xfrm>
        </p:spPr>
        <p:txBody>
          <a:bodyPr/>
          <a:lstStyle/>
          <a:p>
            <a:pPr>
              <a:buSzPct val="100000"/>
            </a:pPr>
            <a:r>
              <a:rPr lang="en-US" altLang="en-US" dirty="0">
                <a:latin typeface="+mj-lt"/>
                <a:ea typeface="ＭＳ Ｐゴシック" charset="-128"/>
              </a:rPr>
              <a:t>Ethernet is, or at least was originally, an example of multiple hosts sharing a common cable (“medium”).</a:t>
            </a:r>
          </a:p>
          <a:p>
            <a:pPr>
              <a:buSzPct val="100000"/>
            </a:pPr>
            <a:r>
              <a:rPr lang="en-US" altLang="en-US" dirty="0">
                <a:latin typeface="+mj-lt"/>
                <a:ea typeface="ＭＳ Ｐゴシック" charset="-128"/>
              </a:rPr>
              <a:t>To share the medium, we need to decide who gets to send, and when.</a:t>
            </a:r>
          </a:p>
          <a:p>
            <a:pPr>
              <a:buSzPct val="100000"/>
            </a:pPr>
            <a:r>
              <a:rPr lang="en-US" altLang="en-US" dirty="0">
                <a:latin typeface="+mj-lt"/>
                <a:ea typeface="ＭＳ Ｐゴシック" charset="-128"/>
              </a:rPr>
              <a:t>There is a general class of “Medium Access Control Protocols”, </a:t>
            </a:r>
            <a:br>
              <a:rPr lang="en-US" altLang="en-US" dirty="0">
                <a:latin typeface="+mj-lt"/>
                <a:ea typeface="ＭＳ Ｐゴシック" charset="-128"/>
              </a:rPr>
            </a:br>
            <a:r>
              <a:rPr lang="en-US" altLang="en-US" dirty="0">
                <a:latin typeface="+mj-lt"/>
                <a:ea typeface="ＭＳ Ｐゴシック" charset="-128"/>
              </a:rPr>
              <a:t>or MAC Protocols. Hence the name “MAC address”.</a:t>
            </a:r>
          </a:p>
          <a:p>
            <a:pPr>
              <a:buSzPct val="100000"/>
            </a:pPr>
            <a:r>
              <a:rPr lang="en-US" altLang="en-US" dirty="0">
                <a:latin typeface="+mj-lt"/>
                <a:ea typeface="ＭＳ Ｐゴシック" charset="-128"/>
              </a:rPr>
              <a:t>Ethernet uses a MAC protocol called “CSMA/CD”.</a:t>
            </a:r>
          </a:p>
          <a:p>
            <a:pPr marL="457200" indent="-457200">
              <a:buSzPct val="100000"/>
              <a:buFont typeface="Lucida Grande" charset="0"/>
              <a:buChar char="-"/>
            </a:pPr>
            <a:endParaRPr lang="en-US" altLang="en-US" dirty="0">
              <a:ea typeface="ＭＳ Ｐゴシック" charset="-128"/>
            </a:endParaRPr>
          </a:p>
        </p:txBody>
      </p:sp>
      <p:sp>
        <p:nvSpPr>
          <p:cNvPr id="22531"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Tree>
    <p:extLst>
      <p:ext uri="{BB962C8B-B14F-4D97-AF65-F5344CB8AC3E}">
        <p14:creationId xmlns:p14="http://schemas.microsoft.com/office/powerpoint/2010/main" val="18021902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2530">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253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53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p:nvPr>
        </p:nvSpPr>
        <p:spPr>
          <a:xfrm>
            <a:off x="1443121" y="127820"/>
            <a:ext cx="7772400" cy="1143000"/>
          </a:xfrm>
        </p:spPr>
        <p:txBody>
          <a:bodyPr/>
          <a:lstStyle/>
          <a:p>
            <a:r>
              <a:rPr lang="en-US" altLang="en-US" dirty="0">
                <a:latin typeface="Calibri" charset="0"/>
                <a:ea typeface="ＭＳ Ｐゴシック" charset="-128"/>
              </a:rPr>
              <a:t>CSMA/CD Protocol</a:t>
            </a:r>
          </a:p>
        </p:txBody>
      </p:sp>
      <p:sp>
        <p:nvSpPr>
          <p:cNvPr id="72708" name="Text Box 4"/>
          <p:cNvSpPr txBox="1">
            <a:spLocks noChangeArrowheads="1"/>
          </p:cNvSpPr>
          <p:nvPr/>
        </p:nvSpPr>
        <p:spPr bwMode="auto">
          <a:xfrm>
            <a:off x="3582988" y="3108326"/>
            <a:ext cx="4716462" cy="7080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defRPr/>
            </a:pPr>
            <a:r>
              <a:rPr lang="en-US" sz="2000">
                <a:latin typeface="+mj-lt"/>
                <a:ea typeface="ＭＳ Ｐゴシック" charset="0"/>
                <a:cs typeface="ＭＳ Ｐゴシック" charset="0"/>
              </a:rPr>
              <a:t>All hosts transmit &amp; receive on one channel</a:t>
            </a:r>
          </a:p>
          <a:p>
            <a:pPr algn="ctr">
              <a:defRPr/>
            </a:pPr>
            <a:r>
              <a:rPr lang="en-US" sz="2000">
                <a:latin typeface="+mj-lt"/>
                <a:ea typeface="ＭＳ Ｐゴシック" charset="0"/>
                <a:cs typeface="ＭＳ Ｐゴシック" charset="0"/>
              </a:rPr>
              <a:t>Packets are of variable size.</a:t>
            </a:r>
            <a:endParaRPr lang="en-US">
              <a:latin typeface="+mj-lt"/>
              <a:ea typeface="ＭＳ Ｐゴシック" charset="0"/>
              <a:cs typeface="ＭＳ Ｐゴシック" charset="0"/>
            </a:endParaRPr>
          </a:p>
        </p:txBody>
      </p:sp>
      <p:sp>
        <p:nvSpPr>
          <p:cNvPr id="72709" name="Text Box 5"/>
          <p:cNvSpPr txBox="1">
            <a:spLocks noChangeArrowheads="1"/>
          </p:cNvSpPr>
          <p:nvPr/>
        </p:nvSpPr>
        <p:spPr bwMode="auto">
          <a:xfrm>
            <a:off x="1495426" y="3932188"/>
            <a:ext cx="9622517" cy="230832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457200" indent="-457200">
              <a:defRPr sz="2400">
                <a:solidFill>
                  <a:schemeClr val="tx1"/>
                </a:solidFill>
                <a:latin typeface="Times New Roman" charset="0"/>
                <a:ea typeface="ＭＳ Ｐゴシック" charset="0"/>
              </a:defRPr>
            </a:lvl1pPr>
            <a:lvl2pPr marL="914400" indent="-457200">
              <a:defRPr sz="2400">
                <a:solidFill>
                  <a:schemeClr val="tx1"/>
                </a:solidFill>
                <a:latin typeface="Times New Roman" charset="0"/>
                <a:ea typeface="ＭＳ Ｐゴシック" charset="0"/>
              </a:defRPr>
            </a:lvl2pPr>
            <a:lvl3pPr marL="1371600" indent="-457200">
              <a:defRPr sz="2400">
                <a:solidFill>
                  <a:schemeClr val="tx1"/>
                </a:solidFill>
                <a:latin typeface="Times New Roman" charset="0"/>
                <a:ea typeface="ＭＳ Ｐゴシック" charset="0"/>
              </a:defRPr>
            </a:lvl3pPr>
            <a:lvl4pPr marL="1828800" indent="-457200">
              <a:defRPr sz="2400">
                <a:solidFill>
                  <a:schemeClr val="tx1"/>
                </a:solidFill>
                <a:latin typeface="Times New Roman" charset="0"/>
                <a:ea typeface="ＭＳ Ｐゴシック" charset="0"/>
              </a:defRPr>
            </a:lvl4pPr>
            <a:lvl5pPr marL="2286000" indent="-457200">
              <a:defRPr sz="2400">
                <a:solidFill>
                  <a:schemeClr val="tx1"/>
                </a:solidFill>
                <a:latin typeface="Times New Roman" charset="0"/>
                <a:ea typeface="ＭＳ Ｐゴシック" charset="0"/>
              </a:defRPr>
            </a:lvl5pPr>
            <a:lvl6pPr marL="2743200" indent="-457200" eaLnBrk="0" fontAlgn="base" hangingPunct="0">
              <a:spcBef>
                <a:spcPct val="0"/>
              </a:spcBef>
              <a:spcAft>
                <a:spcPct val="0"/>
              </a:spcAft>
              <a:defRPr sz="2400">
                <a:solidFill>
                  <a:schemeClr val="tx1"/>
                </a:solidFill>
                <a:latin typeface="Times New Roman" charset="0"/>
                <a:ea typeface="ＭＳ Ｐゴシック" charset="0"/>
              </a:defRPr>
            </a:lvl6pPr>
            <a:lvl7pPr marL="3200400" indent="-457200" eaLnBrk="0" fontAlgn="base" hangingPunct="0">
              <a:spcBef>
                <a:spcPct val="0"/>
              </a:spcBef>
              <a:spcAft>
                <a:spcPct val="0"/>
              </a:spcAft>
              <a:defRPr sz="2400">
                <a:solidFill>
                  <a:schemeClr val="tx1"/>
                </a:solidFill>
                <a:latin typeface="Times New Roman" charset="0"/>
                <a:ea typeface="ＭＳ Ｐゴシック" charset="0"/>
              </a:defRPr>
            </a:lvl7pPr>
            <a:lvl8pPr marL="3657600" indent="-457200" eaLnBrk="0" fontAlgn="base" hangingPunct="0">
              <a:spcBef>
                <a:spcPct val="0"/>
              </a:spcBef>
              <a:spcAft>
                <a:spcPct val="0"/>
              </a:spcAft>
              <a:defRPr sz="2400">
                <a:solidFill>
                  <a:schemeClr val="tx1"/>
                </a:solidFill>
                <a:latin typeface="Times New Roman" charset="0"/>
                <a:ea typeface="ＭＳ Ｐゴシック" charset="0"/>
              </a:defRPr>
            </a:lvl8pPr>
            <a:lvl9pPr marL="4114800" indent="-457200" eaLnBrk="0" fontAlgn="base" hangingPunct="0">
              <a:spcBef>
                <a:spcPct val="0"/>
              </a:spcBef>
              <a:spcAft>
                <a:spcPct val="0"/>
              </a:spcAft>
              <a:defRPr sz="2400">
                <a:solidFill>
                  <a:schemeClr val="tx1"/>
                </a:solidFill>
                <a:latin typeface="Times New Roman" charset="0"/>
                <a:ea typeface="ＭＳ Ｐゴシック" charset="0"/>
              </a:defRPr>
            </a:lvl9pPr>
          </a:lstStyle>
          <a:p>
            <a:pPr>
              <a:defRPr/>
            </a:pPr>
            <a:r>
              <a:rPr lang="en-US" sz="3200" dirty="0">
                <a:latin typeface="+mj-lt"/>
                <a:cs typeface="ＭＳ Ｐゴシック" charset="0"/>
              </a:rPr>
              <a:t>When a host has a packet to transmit:</a:t>
            </a:r>
          </a:p>
          <a:p>
            <a:pPr marL="341313" indent="-341313">
              <a:buFont typeface="+mj-lt"/>
              <a:buAutoNum type="arabicPeriod"/>
              <a:defRPr/>
            </a:pPr>
            <a:r>
              <a:rPr lang="en-US" sz="2800" dirty="0">
                <a:solidFill>
                  <a:srgbClr val="000099"/>
                </a:solidFill>
                <a:latin typeface="+mj-lt"/>
                <a:cs typeface="ＭＳ Ｐゴシック" charset="0"/>
              </a:rPr>
              <a:t>Carrier Sense:</a:t>
            </a:r>
            <a:r>
              <a:rPr lang="en-US" sz="2800" dirty="0">
                <a:latin typeface="+mj-lt"/>
                <a:cs typeface="ＭＳ Ｐゴシック" charset="0"/>
              </a:rPr>
              <a:t>  Check if the line is quiet before transmitting.</a:t>
            </a:r>
          </a:p>
          <a:p>
            <a:pPr marL="341313" indent="-341313">
              <a:buFont typeface="+mj-lt"/>
              <a:buAutoNum type="arabicPeriod"/>
              <a:defRPr/>
            </a:pPr>
            <a:r>
              <a:rPr lang="en-US" sz="2800" dirty="0">
                <a:solidFill>
                  <a:srgbClr val="000099"/>
                </a:solidFill>
                <a:latin typeface="+mj-lt"/>
                <a:cs typeface="ＭＳ Ｐゴシック" charset="0"/>
              </a:rPr>
              <a:t>Collision Detection:</a:t>
            </a:r>
            <a:r>
              <a:rPr lang="en-US" sz="2800" dirty="0">
                <a:latin typeface="+mj-lt"/>
                <a:cs typeface="ＭＳ Ｐゴシック" charset="0"/>
              </a:rPr>
              <a:t>  Detect collision as soon as possible. </a:t>
            </a:r>
            <a:br>
              <a:rPr lang="en-US" sz="2800" dirty="0">
                <a:latin typeface="+mj-lt"/>
                <a:cs typeface="ＭＳ Ｐゴシック" charset="0"/>
              </a:rPr>
            </a:br>
            <a:r>
              <a:rPr lang="en-US" sz="2800" dirty="0">
                <a:latin typeface="+mj-lt"/>
                <a:cs typeface="ＭＳ Ｐゴシック" charset="0"/>
              </a:rPr>
              <a:t>If a collision is detected, stop transmitting; wait a </a:t>
            </a:r>
            <a:r>
              <a:rPr lang="en-US" sz="2800" u="sng" dirty="0">
                <a:solidFill>
                  <a:srgbClr val="000099"/>
                </a:solidFill>
                <a:latin typeface="+mj-lt"/>
                <a:cs typeface="ＭＳ Ｐゴシック" charset="0"/>
              </a:rPr>
              <a:t>random time</a:t>
            </a:r>
            <a:r>
              <a:rPr lang="en-US" sz="2800" dirty="0">
                <a:latin typeface="+mj-lt"/>
                <a:cs typeface="ＭＳ Ｐゴシック" charset="0"/>
              </a:rPr>
              <a:t>, then return to step 1.</a:t>
            </a:r>
          </a:p>
        </p:txBody>
      </p:sp>
      <p:grpSp>
        <p:nvGrpSpPr>
          <p:cNvPr id="2" name="Group 1">
            <a:extLst>
              <a:ext uri="{FF2B5EF4-FFF2-40B4-BE49-F238E27FC236}">
                <a16:creationId xmlns:a16="http://schemas.microsoft.com/office/drawing/2014/main" id="{AD15AF8C-4D6D-8E4E-A1A6-43005E0C51D8}"/>
              </a:ext>
            </a:extLst>
          </p:cNvPr>
          <p:cNvGrpSpPr/>
          <p:nvPr/>
        </p:nvGrpSpPr>
        <p:grpSpPr>
          <a:xfrm>
            <a:off x="8507995" y="5697311"/>
            <a:ext cx="2636940" cy="669383"/>
            <a:chOff x="8507995" y="5697311"/>
            <a:chExt cx="2636940" cy="669383"/>
          </a:xfrm>
        </p:grpSpPr>
        <p:sp>
          <p:nvSpPr>
            <p:cNvPr id="72713" name="Text Box 9"/>
            <p:cNvSpPr txBox="1">
              <a:spLocks noChangeArrowheads="1"/>
            </p:cNvSpPr>
            <p:nvPr/>
          </p:nvSpPr>
          <p:spPr bwMode="auto">
            <a:xfrm>
              <a:off x="8507995" y="5997362"/>
              <a:ext cx="2636940"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b="1" dirty="0">
                  <a:solidFill>
                    <a:schemeClr val="bg1">
                      <a:lumMod val="50000"/>
                    </a:schemeClr>
                  </a:solidFill>
                  <a:latin typeface="+mj-lt"/>
                  <a:ea typeface="ＭＳ Ｐゴシック" charset="0"/>
                  <a:cs typeface="ＭＳ Ｐゴシック" charset="0"/>
                </a:rPr>
                <a:t>binary exponential </a:t>
              </a:r>
              <a:r>
                <a:rPr lang="en-US" b="1" dirty="0" err="1">
                  <a:solidFill>
                    <a:schemeClr val="bg1">
                      <a:lumMod val="50000"/>
                    </a:schemeClr>
                  </a:solidFill>
                  <a:latin typeface="+mj-lt"/>
                  <a:ea typeface="ＭＳ Ｐゴシック" charset="0"/>
                  <a:cs typeface="ＭＳ Ｐゴシック" charset="0"/>
                </a:rPr>
                <a:t>backoff</a:t>
              </a:r>
              <a:endParaRPr lang="en-US" sz="2000" b="1" dirty="0">
                <a:solidFill>
                  <a:schemeClr val="bg1">
                    <a:lumMod val="50000"/>
                  </a:schemeClr>
                </a:solidFill>
                <a:latin typeface="+mj-lt"/>
                <a:ea typeface="ＭＳ Ｐゴシック" charset="0"/>
                <a:cs typeface="ＭＳ Ｐゴシック" charset="0"/>
              </a:endParaRPr>
            </a:p>
          </p:txBody>
        </p:sp>
        <p:sp>
          <p:nvSpPr>
            <p:cNvPr id="72714" name="Line 10"/>
            <p:cNvSpPr>
              <a:spLocks noChangeShapeType="1"/>
            </p:cNvSpPr>
            <p:nvPr/>
          </p:nvSpPr>
          <p:spPr bwMode="auto">
            <a:xfrm flipV="1">
              <a:off x="9826465" y="5697311"/>
              <a:ext cx="0" cy="381000"/>
            </a:xfrm>
            <a:prstGeom prst="line">
              <a:avLst/>
            </a:prstGeom>
            <a:noFill/>
            <a:ln w="2857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grpSp>
      <p:sp>
        <p:nvSpPr>
          <p:cNvPr id="27" name="Line 3"/>
          <p:cNvSpPr>
            <a:spLocks noChangeShapeType="1"/>
          </p:cNvSpPr>
          <p:nvPr/>
        </p:nvSpPr>
        <p:spPr bwMode="auto">
          <a:xfrm>
            <a:off x="2501900" y="2849563"/>
            <a:ext cx="7315200" cy="0"/>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28" name="Rectangle 11"/>
          <p:cNvSpPr>
            <a:spLocks noChangeArrowheads="1"/>
          </p:cNvSpPr>
          <p:nvPr/>
        </p:nvSpPr>
        <p:spPr bwMode="auto">
          <a:xfrm>
            <a:off x="3263900" y="26971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29" name="Line 14"/>
          <p:cNvSpPr>
            <a:spLocks noChangeShapeType="1"/>
          </p:cNvSpPr>
          <p:nvPr/>
        </p:nvSpPr>
        <p:spPr bwMode="auto">
          <a:xfrm flipV="1">
            <a:off x="3416300" y="2316163"/>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30" name="Rectangle 40"/>
          <p:cNvSpPr>
            <a:spLocks noChangeArrowheads="1"/>
          </p:cNvSpPr>
          <p:nvPr/>
        </p:nvSpPr>
        <p:spPr bwMode="auto">
          <a:xfrm>
            <a:off x="5053013" y="26971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31" name="Line 41"/>
          <p:cNvSpPr>
            <a:spLocks noChangeShapeType="1"/>
          </p:cNvSpPr>
          <p:nvPr/>
        </p:nvSpPr>
        <p:spPr bwMode="auto">
          <a:xfrm flipV="1">
            <a:off x="5205413" y="2316163"/>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32" name="Rectangle 44"/>
          <p:cNvSpPr>
            <a:spLocks noChangeArrowheads="1"/>
          </p:cNvSpPr>
          <p:nvPr/>
        </p:nvSpPr>
        <p:spPr bwMode="auto">
          <a:xfrm>
            <a:off x="6842125" y="26971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33" name="Line 45"/>
          <p:cNvSpPr>
            <a:spLocks noChangeShapeType="1"/>
          </p:cNvSpPr>
          <p:nvPr/>
        </p:nvSpPr>
        <p:spPr bwMode="auto">
          <a:xfrm flipV="1">
            <a:off x="6994525" y="2316163"/>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34" name="Rectangle 48"/>
          <p:cNvSpPr>
            <a:spLocks noChangeArrowheads="1"/>
          </p:cNvSpPr>
          <p:nvPr/>
        </p:nvSpPr>
        <p:spPr bwMode="auto">
          <a:xfrm>
            <a:off x="8631238" y="26971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35" name="Line 49"/>
          <p:cNvSpPr>
            <a:spLocks noChangeShapeType="1"/>
          </p:cNvSpPr>
          <p:nvPr/>
        </p:nvSpPr>
        <p:spPr bwMode="auto">
          <a:xfrm flipV="1">
            <a:off x="8783638" y="2316163"/>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32783"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844800" y="129540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278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633913" y="130651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278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423025" y="1317625"/>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278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8212138" y="13287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2787"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Tree>
    <p:extLst>
      <p:ext uri="{BB962C8B-B14F-4D97-AF65-F5344CB8AC3E}">
        <p14:creationId xmlns:p14="http://schemas.microsoft.com/office/powerpoint/2010/main" val="2962432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1676400" y="609600"/>
            <a:ext cx="8991600" cy="1143000"/>
          </a:xfrm>
        </p:spPr>
        <p:txBody>
          <a:bodyPr/>
          <a:lstStyle/>
          <a:p>
            <a:r>
              <a:rPr lang="en-US" altLang="en-US">
                <a:latin typeface="Calibri" charset="0"/>
                <a:ea typeface="ＭＳ Ｐゴシック" charset="-128"/>
              </a:rPr>
              <a:t>CSMA/CD Packet size requirement</a:t>
            </a:r>
          </a:p>
        </p:txBody>
      </p:sp>
      <p:sp>
        <p:nvSpPr>
          <p:cNvPr id="36866"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
        <p:nvSpPr>
          <p:cNvPr id="4" name="Line 3"/>
          <p:cNvSpPr>
            <a:spLocks noChangeShapeType="1"/>
          </p:cNvSpPr>
          <p:nvPr/>
        </p:nvSpPr>
        <p:spPr bwMode="auto">
          <a:xfrm>
            <a:off x="2590800" y="3733800"/>
            <a:ext cx="7315200" cy="0"/>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5" name="Rectangle 11"/>
          <p:cNvSpPr>
            <a:spLocks noChangeArrowheads="1"/>
          </p:cNvSpPr>
          <p:nvPr/>
        </p:nvSpPr>
        <p:spPr bwMode="auto">
          <a:xfrm>
            <a:off x="3352800"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6" name="Line 14"/>
          <p:cNvSpPr>
            <a:spLocks noChangeShapeType="1"/>
          </p:cNvSpPr>
          <p:nvPr/>
        </p:nvSpPr>
        <p:spPr bwMode="auto">
          <a:xfrm flipV="1">
            <a:off x="3505200" y="32004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7" name="Rectangle 40"/>
          <p:cNvSpPr>
            <a:spLocks noChangeArrowheads="1"/>
          </p:cNvSpPr>
          <p:nvPr/>
        </p:nvSpPr>
        <p:spPr bwMode="auto">
          <a:xfrm>
            <a:off x="5141913"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8" name="Line 41"/>
          <p:cNvSpPr>
            <a:spLocks noChangeShapeType="1"/>
          </p:cNvSpPr>
          <p:nvPr/>
        </p:nvSpPr>
        <p:spPr bwMode="auto">
          <a:xfrm flipV="1">
            <a:off x="5294313" y="32004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9" name="Rectangle 44"/>
          <p:cNvSpPr>
            <a:spLocks noChangeArrowheads="1"/>
          </p:cNvSpPr>
          <p:nvPr/>
        </p:nvSpPr>
        <p:spPr bwMode="auto">
          <a:xfrm>
            <a:off x="6931025"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0" name="Line 45"/>
          <p:cNvSpPr>
            <a:spLocks noChangeShapeType="1"/>
          </p:cNvSpPr>
          <p:nvPr/>
        </p:nvSpPr>
        <p:spPr bwMode="auto">
          <a:xfrm flipV="1">
            <a:off x="7083425" y="32004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1" name="Rectangle 48"/>
          <p:cNvSpPr>
            <a:spLocks noChangeArrowheads="1"/>
          </p:cNvSpPr>
          <p:nvPr/>
        </p:nvSpPr>
        <p:spPr bwMode="auto">
          <a:xfrm>
            <a:off x="8720138"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2" name="Line 49"/>
          <p:cNvSpPr>
            <a:spLocks noChangeShapeType="1"/>
          </p:cNvSpPr>
          <p:nvPr/>
        </p:nvSpPr>
        <p:spPr bwMode="auto">
          <a:xfrm flipV="1">
            <a:off x="8872538" y="32004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3687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933700" y="21796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6877"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722813" y="21907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6878"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511925" y="22034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6879"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8301038" y="221456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17" name="TextBox 16"/>
          <p:cNvSpPr txBox="1"/>
          <p:nvPr/>
        </p:nvSpPr>
        <p:spPr>
          <a:xfrm>
            <a:off x="3481388" y="25146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A</a:t>
            </a:r>
          </a:p>
        </p:txBody>
      </p:sp>
      <p:sp>
        <p:nvSpPr>
          <p:cNvPr id="18" name="TextBox 17"/>
          <p:cNvSpPr txBox="1"/>
          <p:nvPr/>
        </p:nvSpPr>
        <p:spPr>
          <a:xfrm>
            <a:off x="5294313" y="25146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B</a:t>
            </a:r>
          </a:p>
        </p:txBody>
      </p:sp>
      <p:sp>
        <p:nvSpPr>
          <p:cNvPr id="19" name="TextBox 18"/>
          <p:cNvSpPr txBox="1"/>
          <p:nvPr/>
        </p:nvSpPr>
        <p:spPr>
          <a:xfrm>
            <a:off x="7107239" y="2514600"/>
            <a:ext cx="319087"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C</a:t>
            </a:r>
          </a:p>
        </p:txBody>
      </p:sp>
      <p:sp>
        <p:nvSpPr>
          <p:cNvPr id="20" name="TextBox 19"/>
          <p:cNvSpPr txBox="1"/>
          <p:nvPr/>
        </p:nvSpPr>
        <p:spPr>
          <a:xfrm>
            <a:off x="8921750" y="2514600"/>
            <a:ext cx="325438"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D</a:t>
            </a:r>
          </a:p>
        </p:txBody>
      </p:sp>
      <p:cxnSp>
        <p:nvCxnSpPr>
          <p:cNvPr id="22" name="Straight Arrow Connector 21"/>
          <p:cNvCxnSpPr/>
          <p:nvPr/>
        </p:nvCxnSpPr>
        <p:spPr bwMode="auto">
          <a:xfrm>
            <a:off x="3481388" y="4114800"/>
            <a:ext cx="5391150"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3" name="Straight Arrow Connector 22"/>
          <p:cNvCxnSpPr/>
          <p:nvPr/>
        </p:nvCxnSpPr>
        <p:spPr bwMode="auto">
          <a:xfrm>
            <a:off x="3505200" y="4267200"/>
            <a:ext cx="5391150" cy="0"/>
          </a:xfrm>
          <a:prstGeom prst="straightConnector1">
            <a:avLst/>
          </a:prstGeom>
          <a:solidFill>
            <a:schemeClr val="accent1"/>
          </a:solidFill>
          <a:ln w="9525" cap="flat" cmpd="sng" algn="ctr">
            <a:solidFill>
              <a:schemeClr val="tx1"/>
            </a:solidFill>
            <a:prstDash val="solid"/>
            <a:round/>
            <a:headEnd type="arrow" w="med" len="med"/>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4" name="TextBox 23"/>
          <p:cNvSpPr txBox="1"/>
          <p:nvPr/>
        </p:nvSpPr>
        <p:spPr>
          <a:xfrm>
            <a:off x="5943601" y="3744914"/>
            <a:ext cx="593432" cy="461665"/>
          </a:xfrm>
          <a:prstGeom prst="rect">
            <a:avLst/>
          </a:prstGeom>
          <a:noFill/>
        </p:spPr>
        <p:txBody>
          <a:bodyPr wrap="none">
            <a:spAutoFit/>
          </a:bodyPr>
          <a:lstStyle/>
          <a:p>
            <a:pPr>
              <a:defRPr/>
            </a:pPr>
            <a:r>
              <a:rPr lang="en-US" sz="2400" i="1" dirty="0" err="1">
                <a:latin typeface="Times New Roman" panose="02020603050405020304" pitchFamily="18" charset="0"/>
                <a:ea typeface="ＭＳ Ｐゴシック" charset="0"/>
                <a:cs typeface="Times New Roman" panose="02020603050405020304" pitchFamily="18" charset="0"/>
              </a:rPr>
              <a:t>L/c</a:t>
            </a:r>
            <a:endParaRPr lang="en-US" sz="2400" i="1" dirty="0">
              <a:latin typeface="Times New Roman" panose="02020603050405020304" pitchFamily="18" charset="0"/>
              <a:ea typeface="ＭＳ Ｐゴシック" charset="0"/>
              <a:cs typeface="Times New Roman" panose="02020603050405020304" pitchFamily="18" charset="0"/>
            </a:endParaRPr>
          </a:p>
        </p:txBody>
      </p:sp>
      <p:sp>
        <p:nvSpPr>
          <p:cNvPr id="2" name="TextBox 1"/>
          <p:cNvSpPr txBox="1"/>
          <p:nvPr/>
        </p:nvSpPr>
        <p:spPr>
          <a:xfrm>
            <a:off x="3200400" y="5105400"/>
            <a:ext cx="184150" cy="369888"/>
          </a:xfrm>
          <a:prstGeom prst="rect">
            <a:avLst/>
          </a:prstGeom>
          <a:noFill/>
        </p:spPr>
        <p:txBody>
          <a:bodyPr wrap="none">
            <a:spAutoFit/>
          </a:bodyPr>
          <a:lstStyle/>
          <a:p>
            <a:pPr>
              <a:defRPr/>
            </a:pPr>
            <a:endParaRPr lang="en-US" dirty="0">
              <a:latin typeface="+mj-lt"/>
              <a:ea typeface="ＭＳ Ｐゴシック" charset="0"/>
              <a:cs typeface="ＭＳ Ｐゴシック" charset="0"/>
            </a:endParaRPr>
          </a:p>
        </p:txBody>
      </p:sp>
      <p:sp>
        <p:nvSpPr>
          <p:cNvPr id="25" name="Rectangle 13">
            <a:extLst>
              <a:ext uri="{FF2B5EF4-FFF2-40B4-BE49-F238E27FC236}">
                <a16:creationId xmlns:a16="http://schemas.microsoft.com/office/drawing/2014/main" id="{B5A4D1E0-ADE7-4042-85E4-D95722531405}"/>
              </a:ext>
            </a:extLst>
          </p:cNvPr>
          <p:cNvSpPr>
            <a:spLocks noChangeArrowheads="1"/>
          </p:cNvSpPr>
          <p:nvPr/>
        </p:nvSpPr>
        <p:spPr bwMode="auto">
          <a:xfrm>
            <a:off x="3443070" y="4537347"/>
            <a:ext cx="5354311" cy="427037"/>
          </a:xfrm>
          <a:prstGeom prst="rect">
            <a:avLst/>
          </a:prstGeom>
          <a:solidFill>
            <a:schemeClr val="accent1">
              <a:lumMod val="20000"/>
              <a:lumOff val="80000"/>
            </a:schemeClr>
          </a:solidFill>
          <a:ln w="9525">
            <a:solidFill>
              <a:schemeClr val="tx1"/>
            </a:solidFill>
            <a:round/>
            <a:headEnd/>
            <a:tailEnd/>
          </a:ln>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endParaRPr lang="en-US" altLang="en-US"/>
          </a:p>
        </p:txBody>
      </p:sp>
      <p:cxnSp>
        <p:nvCxnSpPr>
          <p:cNvPr id="14" name="Straight Connector 13">
            <a:extLst>
              <a:ext uri="{FF2B5EF4-FFF2-40B4-BE49-F238E27FC236}">
                <a16:creationId xmlns:a16="http://schemas.microsoft.com/office/drawing/2014/main" id="{CD67C2A1-8FF4-8B45-8583-D9AC1EB78B2B}"/>
              </a:ext>
            </a:extLst>
          </p:cNvPr>
          <p:cNvCxnSpPr>
            <a:stCxn id="11" idx="2"/>
          </p:cNvCxnSpPr>
          <p:nvPr/>
        </p:nvCxnSpPr>
        <p:spPr>
          <a:xfrm flipH="1">
            <a:off x="8872537" y="3886200"/>
            <a:ext cx="1" cy="1828801"/>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0" name="Rectangle 13">
            <a:extLst>
              <a:ext uri="{FF2B5EF4-FFF2-40B4-BE49-F238E27FC236}">
                <a16:creationId xmlns:a16="http://schemas.microsoft.com/office/drawing/2014/main" id="{16CB45B2-1D15-3143-A388-238F13207734}"/>
              </a:ext>
            </a:extLst>
          </p:cNvPr>
          <p:cNvSpPr>
            <a:spLocks noChangeArrowheads="1"/>
          </p:cNvSpPr>
          <p:nvPr/>
        </p:nvSpPr>
        <p:spPr bwMode="auto">
          <a:xfrm>
            <a:off x="3443070" y="5027750"/>
            <a:ext cx="5354311" cy="427037"/>
          </a:xfrm>
          <a:prstGeom prst="rect">
            <a:avLst/>
          </a:prstGeom>
          <a:solidFill>
            <a:schemeClr val="accent2">
              <a:lumMod val="60000"/>
              <a:lumOff val="40000"/>
            </a:schemeClr>
          </a:solidFill>
          <a:ln w="9525">
            <a:solidFill>
              <a:schemeClr val="tx1"/>
            </a:solidFill>
            <a:round/>
            <a:headEnd/>
            <a:tailEnd/>
          </a:ln>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dirty="0"/>
              <a:t> </a:t>
            </a:r>
          </a:p>
        </p:txBody>
      </p:sp>
      <p:sp>
        <p:nvSpPr>
          <p:cNvPr id="31" name="Rectangle 13">
            <a:extLst>
              <a:ext uri="{FF2B5EF4-FFF2-40B4-BE49-F238E27FC236}">
                <a16:creationId xmlns:a16="http://schemas.microsoft.com/office/drawing/2014/main" id="{D1E9CE67-B04C-1D49-BEBA-955B5B90A4BB}"/>
              </a:ext>
            </a:extLst>
          </p:cNvPr>
          <p:cNvSpPr>
            <a:spLocks noChangeArrowheads="1"/>
          </p:cNvSpPr>
          <p:nvPr/>
        </p:nvSpPr>
        <p:spPr bwMode="auto">
          <a:xfrm>
            <a:off x="8794187" y="5027749"/>
            <a:ext cx="78350" cy="427037"/>
          </a:xfrm>
          <a:prstGeom prst="rect">
            <a:avLst/>
          </a:prstGeom>
          <a:solidFill>
            <a:schemeClr val="accent2">
              <a:lumMod val="60000"/>
              <a:lumOff val="40000"/>
            </a:schemeClr>
          </a:solidFill>
          <a:ln w="9525">
            <a:solidFill>
              <a:schemeClr val="tx1"/>
            </a:solidFill>
            <a:round/>
            <a:headEnd/>
            <a:tailEnd/>
          </a:ln>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dirty="0"/>
              <a:t> </a:t>
            </a:r>
          </a:p>
        </p:txBody>
      </p:sp>
      <p:sp>
        <p:nvSpPr>
          <p:cNvPr id="32" name="Rectangle 13">
            <a:extLst>
              <a:ext uri="{FF2B5EF4-FFF2-40B4-BE49-F238E27FC236}">
                <a16:creationId xmlns:a16="http://schemas.microsoft.com/office/drawing/2014/main" id="{EDD06DC0-A018-3F4A-9B0F-05BFC7F6DDB8}"/>
              </a:ext>
            </a:extLst>
          </p:cNvPr>
          <p:cNvSpPr>
            <a:spLocks noChangeArrowheads="1"/>
          </p:cNvSpPr>
          <p:nvPr/>
        </p:nvSpPr>
        <p:spPr bwMode="auto">
          <a:xfrm>
            <a:off x="8794187" y="4541850"/>
            <a:ext cx="78350" cy="427037"/>
          </a:xfrm>
          <a:prstGeom prst="rect">
            <a:avLst/>
          </a:prstGeom>
          <a:solidFill>
            <a:schemeClr val="accent1">
              <a:lumMod val="20000"/>
              <a:lumOff val="80000"/>
            </a:schemeClr>
          </a:solidFill>
          <a:ln w="9525">
            <a:solidFill>
              <a:schemeClr val="tx1"/>
            </a:solidFill>
            <a:round/>
            <a:headEnd/>
            <a:tailEnd/>
          </a:ln>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endParaRPr lang="en-US" altLang="en-US"/>
          </a:p>
        </p:txBody>
      </p:sp>
      <p:sp>
        <p:nvSpPr>
          <p:cNvPr id="15" name="TextBox 14">
            <a:extLst>
              <a:ext uri="{FF2B5EF4-FFF2-40B4-BE49-F238E27FC236}">
                <a16:creationId xmlns:a16="http://schemas.microsoft.com/office/drawing/2014/main" id="{C9C7EB3E-A981-BA4C-89B1-E42E15E01D3F}"/>
              </a:ext>
            </a:extLst>
          </p:cNvPr>
          <p:cNvSpPr txBox="1"/>
          <p:nvPr/>
        </p:nvSpPr>
        <p:spPr>
          <a:xfrm>
            <a:off x="2933700" y="4232886"/>
            <a:ext cx="987771" cy="369332"/>
          </a:xfrm>
          <a:prstGeom prst="rect">
            <a:avLst/>
          </a:prstGeom>
          <a:noFill/>
        </p:spPr>
        <p:txBody>
          <a:bodyPr wrap="none" rtlCol="0">
            <a:spAutoFit/>
          </a:bodyPr>
          <a:lstStyle/>
          <a:p>
            <a:r>
              <a:rPr lang="en-US" dirty="0"/>
              <a:t>Time = 0</a:t>
            </a:r>
          </a:p>
        </p:txBody>
      </p:sp>
      <p:sp>
        <p:nvSpPr>
          <p:cNvPr id="34" name="TextBox 33">
            <a:extLst>
              <a:ext uri="{FF2B5EF4-FFF2-40B4-BE49-F238E27FC236}">
                <a16:creationId xmlns:a16="http://schemas.microsoft.com/office/drawing/2014/main" id="{4F923E1B-1EE1-F549-B3C3-87C5C147E5B0}"/>
              </a:ext>
            </a:extLst>
          </p:cNvPr>
          <p:cNvSpPr txBox="1"/>
          <p:nvPr/>
        </p:nvSpPr>
        <p:spPr>
          <a:xfrm>
            <a:off x="7384198" y="4217608"/>
            <a:ext cx="1473480" cy="369332"/>
          </a:xfrm>
          <a:prstGeom prst="rect">
            <a:avLst/>
          </a:prstGeom>
          <a:noFill/>
        </p:spPr>
        <p:txBody>
          <a:bodyPr wrap="none" rtlCol="0">
            <a:spAutoFit/>
          </a:bodyPr>
          <a:lstStyle/>
          <a:p>
            <a:r>
              <a:rPr lang="en-US" dirty="0"/>
              <a:t>Time = </a:t>
            </a:r>
            <a:r>
              <a:rPr lang="en-US" i="1" dirty="0" err="1">
                <a:latin typeface="Times New Roman" panose="02020603050405020304" pitchFamily="18" charset="0"/>
                <a:cs typeface="Times New Roman" panose="02020603050405020304" pitchFamily="18" charset="0"/>
              </a:rPr>
              <a:t>L/c</a:t>
            </a:r>
            <a:r>
              <a:rPr lang="en-US" dirty="0">
                <a:latin typeface="Times New Roman" panose="02020603050405020304" pitchFamily="18" charset="0"/>
                <a:cs typeface="Times New Roman" panose="02020603050405020304" pitchFamily="18" charset="0"/>
              </a:rPr>
              <a:t> - </a:t>
            </a:r>
            <a:r>
              <a:rPr lang="en-US" dirty="0">
                <a:latin typeface="Symbol" pitchFamily="2" charset="2"/>
                <a:cs typeface="Times New Roman" panose="02020603050405020304" pitchFamily="18" charset="0"/>
              </a:rPr>
              <a:t>e</a:t>
            </a:r>
          </a:p>
        </p:txBody>
      </p:sp>
      <p:sp>
        <p:nvSpPr>
          <p:cNvPr id="35" name="TextBox 34">
            <a:extLst>
              <a:ext uri="{FF2B5EF4-FFF2-40B4-BE49-F238E27FC236}">
                <a16:creationId xmlns:a16="http://schemas.microsoft.com/office/drawing/2014/main" id="{72C17C7B-9FB9-0D4E-805A-C5D6C00BF905}"/>
              </a:ext>
            </a:extLst>
          </p:cNvPr>
          <p:cNvSpPr txBox="1"/>
          <p:nvPr/>
        </p:nvSpPr>
        <p:spPr>
          <a:xfrm>
            <a:off x="8872537" y="4496356"/>
            <a:ext cx="1165704" cy="369332"/>
          </a:xfrm>
          <a:prstGeom prst="rect">
            <a:avLst/>
          </a:prstGeom>
          <a:noFill/>
        </p:spPr>
        <p:txBody>
          <a:bodyPr wrap="none" rtlCol="0">
            <a:spAutoFit/>
          </a:bodyPr>
          <a:lstStyle/>
          <a:p>
            <a:r>
              <a:rPr lang="en-US" dirty="0"/>
              <a:t>Time = </a:t>
            </a:r>
            <a:r>
              <a:rPr lang="en-US" i="1" dirty="0" err="1">
                <a:latin typeface="Times New Roman" panose="02020603050405020304" pitchFamily="18" charset="0"/>
                <a:cs typeface="Times New Roman" panose="02020603050405020304" pitchFamily="18" charset="0"/>
              </a:rPr>
              <a:t>L/c</a:t>
            </a:r>
            <a:endParaRPr lang="en-US" dirty="0">
              <a:latin typeface="Symbol" pitchFamily="2" charset="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6" name="TextBox 35">
                <a:extLst>
                  <a:ext uri="{FF2B5EF4-FFF2-40B4-BE49-F238E27FC236}">
                    <a16:creationId xmlns:a16="http://schemas.microsoft.com/office/drawing/2014/main" id="{47E28C81-2D78-8443-B96A-A44566B59A4D}"/>
                  </a:ext>
                </a:extLst>
              </p:cNvPr>
              <p:cNvSpPr txBox="1"/>
              <p:nvPr/>
            </p:nvSpPr>
            <p:spPr>
              <a:xfrm>
                <a:off x="2933700" y="5507603"/>
                <a:ext cx="1354089" cy="369332"/>
              </a:xfrm>
              <a:prstGeom prst="rect">
                <a:avLst/>
              </a:prstGeom>
              <a:noFill/>
            </p:spPr>
            <p:txBody>
              <a:bodyPr wrap="none" rtlCol="0">
                <a:spAutoFit/>
              </a:bodyPr>
              <a:lstStyle/>
              <a:p>
                <a:r>
                  <a:rPr lang="en-US" dirty="0"/>
                  <a:t>Time = </a:t>
                </a:r>
                <a14:m>
                  <m:oMath xmlns:m="http://schemas.openxmlformats.org/officeDocument/2006/math">
                    <m:r>
                      <a:rPr lang="en-US" i="1" dirty="0" smtClean="0">
                        <a:latin typeface="Cambria Math" panose="02040503050406030204" pitchFamily="18" charset="0"/>
                      </a:rPr>
                      <m:t>2</m:t>
                    </m:r>
                    <m:r>
                      <a:rPr lang="en-US" i="1" dirty="0">
                        <a:latin typeface="Cambria Math" panose="02040503050406030204" pitchFamily="18" charset="0"/>
                        <a:cs typeface="Times New Roman" panose="02020603050405020304" pitchFamily="18" charset="0"/>
                      </a:rPr>
                      <m:t>𝐿</m:t>
                    </m:r>
                    <m:r>
                      <a:rPr lang="en-US" i="1" dirty="0">
                        <a:latin typeface="Cambria Math" panose="02040503050406030204" pitchFamily="18" charset="0"/>
                        <a:cs typeface="Times New Roman" panose="02020603050405020304" pitchFamily="18" charset="0"/>
                      </a:rPr>
                      <m:t>/</m:t>
                    </m:r>
                    <m:r>
                      <a:rPr lang="en-US" i="1" dirty="0">
                        <a:latin typeface="Cambria Math" panose="02040503050406030204" pitchFamily="18" charset="0"/>
                        <a:cs typeface="Times New Roman" panose="02020603050405020304" pitchFamily="18" charset="0"/>
                      </a:rPr>
                      <m:t>𝑐</m:t>
                    </m:r>
                  </m:oMath>
                </a14:m>
                <a:endParaRPr lang="en-US" dirty="0">
                  <a:latin typeface="Symbol" pitchFamily="2" charset="2"/>
                  <a:cs typeface="Times New Roman" panose="02020603050405020304" pitchFamily="18" charset="0"/>
                </a:endParaRPr>
              </a:p>
            </p:txBody>
          </p:sp>
        </mc:Choice>
        <mc:Fallback>
          <p:sp>
            <p:nvSpPr>
              <p:cNvPr id="36" name="TextBox 35">
                <a:extLst>
                  <a:ext uri="{FF2B5EF4-FFF2-40B4-BE49-F238E27FC236}">
                    <a16:creationId xmlns:a16="http://schemas.microsoft.com/office/drawing/2014/main" id="{47E28C81-2D78-8443-B96A-A44566B59A4D}"/>
                  </a:ext>
                </a:extLst>
              </p:cNvPr>
              <p:cNvSpPr txBox="1">
                <a:spLocks noRot="1" noChangeAspect="1" noMove="1" noResize="1" noEditPoints="1" noAdjustHandles="1" noChangeArrowheads="1" noChangeShapeType="1" noTextEdit="1"/>
              </p:cNvSpPr>
              <p:nvPr/>
            </p:nvSpPr>
            <p:spPr>
              <a:xfrm>
                <a:off x="2933700" y="5507603"/>
                <a:ext cx="1354089" cy="369332"/>
              </a:xfrm>
              <a:prstGeom prst="rect">
                <a:avLst/>
              </a:prstGeom>
              <a:blipFill>
                <a:blip r:embed="rId4"/>
                <a:stretch>
                  <a:fillRect l="-2778" t="-6667" b="-26667"/>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6D260B63-207F-214E-B4F5-CCAFD37BAC39}"/>
              </a:ext>
            </a:extLst>
          </p:cNvPr>
          <p:cNvSpPr txBox="1"/>
          <p:nvPr/>
        </p:nvSpPr>
        <p:spPr>
          <a:xfrm>
            <a:off x="2933700" y="5731729"/>
            <a:ext cx="3122971" cy="338554"/>
          </a:xfrm>
          <a:prstGeom prst="rect">
            <a:avLst/>
          </a:prstGeom>
          <a:noFill/>
        </p:spPr>
        <p:txBody>
          <a:bodyPr wrap="none" rtlCol="0">
            <a:spAutoFit/>
          </a:bodyPr>
          <a:lstStyle/>
          <a:p>
            <a:r>
              <a:rPr lang="en-US" sz="1600" dirty="0">
                <a:solidFill>
                  <a:schemeClr val="accent1"/>
                </a:solidFill>
              </a:rPr>
              <a:t>First time “A” knows about collision</a:t>
            </a:r>
          </a:p>
        </p:txBody>
      </p:sp>
      <mc:AlternateContent xmlns:mc="http://schemas.openxmlformats.org/markup-compatibility/2006">
        <mc:Choice xmlns:a14="http://schemas.microsoft.com/office/drawing/2010/main" Requires="a14">
          <p:sp>
            <p:nvSpPr>
              <p:cNvPr id="21" name="TextBox 20">
                <a:extLst>
                  <a:ext uri="{FF2B5EF4-FFF2-40B4-BE49-F238E27FC236}">
                    <a16:creationId xmlns:a16="http://schemas.microsoft.com/office/drawing/2014/main" id="{363B2D38-E1C0-DE47-9D47-3FD9233C15AC}"/>
                  </a:ext>
                </a:extLst>
              </p:cNvPr>
              <p:cNvSpPr txBox="1"/>
              <p:nvPr/>
            </p:nvSpPr>
            <p:spPr>
              <a:xfrm>
                <a:off x="1238264" y="6111736"/>
                <a:ext cx="9580443" cy="616836"/>
              </a:xfrm>
              <a:prstGeom prst="rect">
                <a:avLst/>
              </a:prstGeom>
              <a:solidFill>
                <a:schemeClr val="accent5">
                  <a:lumMod val="20000"/>
                  <a:lumOff val="80000"/>
                </a:schemeClr>
              </a:solidFill>
            </p:spPr>
            <p:txBody>
              <a:bodyPr wrap="none" rtlCol="0">
                <a:spAutoFit/>
              </a:bodyPr>
              <a:lstStyle/>
              <a:p>
                <a:r>
                  <a:rPr lang="en-US" dirty="0"/>
                  <a:t>Therefore, Host A is guaranteed to know about the collision while it is still transmitting if:</a:t>
                </a:r>
                <a14:m>
                  <m:oMath xmlns:m="http://schemas.openxmlformats.org/officeDocument/2006/math">
                    <m:r>
                      <a:rPr lang="en-US" sz="2400" b="0" i="1" smtClean="0">
                        <a:latin typeface="Cambria Math" panose="02040503050406030204" pitchFamily="18" charset="0"/>
                      </a:rPr>
                      <m:t>   </m:t>
                    </m:r>
                    <m:f>
                      <m:fPr>
                        <m:ctrlPr>
                          <a:rPr lang="en-US" sz="2400" i="1" smtClean="0">
                            <a:latin typeface="Cambria Math" panose="02040503050406030204" pitchFamily="18" charset="0"/>
                          </a:rPr>
                        </m:ctrlPr>
                      </m:fPr>
                      <m:num>
                        <m:r>
                          <a:rPr lang="en-US" sz="2400" b="0" i="1" smtClean="0">
                            <a:latin typeface="Cambria Math" panose="02040503050406030204" pitchFamily="18" charset="0"/>
                          </a:rPr>
                          <m:t>𝑃</m:t>
                        </m:r>
                      </m:num>
                      <m:den>
                        <m:r>
                          <a:rPr lang="en-US" sz="2400" b="0" i="1" smtClean="0">
                            <a:latin typeface="Cambria Math" panose="02040503050406030204" pitchFamily="18" charset="0"/>
                          </a:rPr>
                          <m:t>𝑅</m:t>
                        </m:r>
                      </m:den>
                    </m:f>
                    <m:r>
                      <a:rPr lang="en-US" sz="2400" i="1" smtClean="0">
                        <a:latin typeface="Cambria Math" panose="02040503050406030204" pitchFamily="18" charset="0"/>
                        <a:ea typeface="Cambria Math" panose="02040503050406030204" pitchFamily="18" charset="0"/>
                      </a:rPr>
                      <m:t>&gt;</m:t>
                    </m:r>
                    <m:f>
                      <m:fPr>
                        <m:ctrlPr>
                          <a:rPr lang="en-US" sz="2400" i="1" smtClean="0">
                            <a:latin typeface="Cambria Math" panose="02040503050406030204" pitchFamily="18" charset="0"/>
                            <a:ea typeface="Cambria Math" panose="02040503050406030204" pitchFamily="18" charset="0"/>
                          </a:rPr>
                        </m:ctrlPr>
                      </m:fPr>
                      <m:num>
                        <m:r>
                          <a:rPr lang="en-US" sz="2400" b="0" i="1" smtClean="0">
                            <a:latin typeface="Cambria Math" panose="02040503050406030204" pitchFamily="18" charset="0"/>
                            <a:ea typeface="Cambria Math" panose="02040503050406030204" pitchFamily="18" charset="0"/>
                          </a:rPr>
                          <m:t>2</m:t>
                        </m:r>
                        <m:r>
                          <a:rPr lang="en-US" sz="2400" b="0" i="1" smtClean="0">
                            <a:latin typeface="Cambria Math" panose="02040503050406030204" pitchFamily="18" charset="0"/>
                            <a:ea typeface="Cambria Math" panose="02040503050406030204" pitchFamily="18" charset="0"/>
                          </a:rPr>
                          <m:t>𝐿</m:t>
                        </m:r>
                      </m:num>
                      <m:den>
                        <m:r>
                          <a:rPr lang="en-US" sz="2400" b="0" i="1" smtClean="0">
                            <a:latin typeface="Cambria Math" panose="02040503050406030204" pitchFamily="18" charset="0"/>
                            <a:ea typeface="Cambria Math" panose="02040503050406030204" pitchFamily="18" charset="0"/>
                          </a:rPr>
                          <m:t>𝑐</m:t>
                        </m:r>
                      </m:den>
                    </m:f>
                  </m:oMath>
                </a14:m>
                <a:r>
                  <a:rPr lang="en-US" dirty="0"/>
                  <a:t> </a:t>
                </a:r>
              </a:p>
            </p:txBody>
          </p:sp>
        </mc:Choice>
        <mc:Fallback>
          <p:sp>
            <p:nvSpPr>
              <p:cNvPr id="21" name="TextBox 20">
                <a:extLst>
                  <a:ext uri="{FF2B5EF4-FFF2-40B4-BE49-F238E27FC236}">
                    <a16:creationId xmlns:a16="http://schemas.microsoft.com/office/drawing/2014/main" id="{363B2D38-E1C0-DE47-9D47-3FD9233C15AC}"/>
                  </a:ext>
                </a:extLst>
              </p:cNvPr>
              <p:cNvSpPr txBox="1">
                <a:spLocks noRot="1" noChangeAspect="1" noMove="1" noResize="1" noEditPoints="1" noAdjustHandles="1" noChangeArrowheads="1" noChangeShapeType="1" noTextEdit="1"/>
              </p:cNvSpPr>
              <p:nvPr/>
            </p:nvSpPr>
            <p:spPr>
              <a:xfrm>
                <a:off x="1238264" y="6111736"/>
                <a:ext cx="9580443" cy="616836"/>
              </a:xfrm>
              <a:prstGeom prst="rect">
                <a:avLst/>
              </a:prstGeom>
              <a:blipFill>
                <a:blip r:embed="rId5"/>
                <a:stretch>
                  <a:fillRect l="-529" b="-4082"/>
                </a:stretch>
              </a:blipFill>
            </p:spPr>
            <p:txBody>
              <a:bodyPr/>
              <a:lstStyle/>
              <a:p>
                <a:r>
                  <a:rPr lang="en-US">
                    <a:noFill/>
                  </a:rPr>
                  <a:t> </a:t>
                </a:r>
              </a:p>
            </p:txBody>
          </p:sp>
        </mc:Fallback>
      </mc:AlternateContent>
      <p:cxnSp>
        <p:nvCxnSpPr>
          <p:cNvPr id="37" name="Straight Connector 36">
            <a:extLst>
              <a:ext uri="{FF2B5EF4-FFF2-40B4-BE49-F238E27FC236}">
                <a16:creationId xmlns:a16="http://schemas.microsoft.com/office/drawing/2014/main" id="{5F254D9A-014B-2147-9F96-BA9DFBE62BFE}"/>
              </a:ext>
            </a:extLst>
          </p:cNvPr>
          <p:cNvCxnSpPr/>
          <p:nvPr/>
        </p:nvCxnSpPr>
        <p:spPr>
          <a:xfrm flipH="1">
            <a:off x="3440042" y="3731309"/>
            <a:ext cx="1" cy="1828801"/>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7730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20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childTnLst>
                                </p:cTn>
                              </p:par>
                              <p:par>
                                <p:cTn id="12" presetID="1" presetClass="exit" presetSubtype="0" fill="hold" grpId="0" nodeType="withEffect">
                                  <p:stCondLst>
                                    <p:cond delay="0"/>
                                  </p:stCondLst>
                                  <p:childTnLst>
                                    <p:set>
                                      <p:cBhvr>
                                        <p:cTn id="13" dur="1" fill="hold">
                                          <p:stCondLst>
                                            <p:cond delay="0"/>
                                          </p:stCondLst>
                                        </p:cTn>
                                        <p:tgtEl>
                                          <p:spTgt spid="15"/>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left)">
                                      <p:cBhvr>
                                        <p:cTn id="18" dur="500"/>
                                        <p:tgtEl>
                                          <p:spTgt spid="32"/>
                                        </p:tgtEl>
                                      </p:cBhvr>
                                    </p:animEffect>
                                  </p:childTnLst>
                                </p:cTn>
                              </p:par>
                            </p:childTnLst>
                          </p:cTn>
                        </p:par>
                        <p:par>
                          <p:cTn id="19" fill="hold">
                            <p:stCondLst>
                              <p:cond delay="500"/>
                            </p:stCondLst>
                            <p:childTnLst>
                              <p:par>
                                <p:cTn id="20" presetID="1" presetClass="entr" presetSubtype="0" fill="hold" grpId="0" nodeType="afterEffect">
                                  <p:stCondLst>
                                    <p:cond delay="0"/>
                                  </p:stCondLst>
                                  <p:childTnLst>
                                    <p:set>
                                      <p:cBhvr>
                                        <p:cTn id="21" dur="1" fill="hold">
                                          <p:stCondLst>
                                            <p:cond delay="0"/>
                                          </p:stCondLst>
                                        </p:cTn>
                                        <p:tgtEl>
                                          <p:spTgt spid="35"/>
                                        </p:tgtEl>
                                        <p:attrNameLst>
                                          <p:attrName>style.visibility</p:attrName>
                                        </p:attrNameLst>
                                      </p:cBhvr>
                                      <p:to>
                                        <p:strVal val="visible"/>
                                      </p:to>
                                    </p:set>
                                  </p:childTnLst>
                                </p:cTn>
                              </p:par>
                              <p:par>
                                <p:cTn id="22" presetID="22" presetClass="entr" presetSubtype="2" fill="hold" grpId="1"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right)">
                                      <p:cBhvr>
                                        <p:cTn id="24" dur="500"/>
                                        <p:tgtEl>
                                          <p:spTgt spid="31"/>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3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grpId="1" nodeType="click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right)">
                                      <p:cBhvr>
                                        <p:cTn id="31" dur="2000"/>
                                        <p:tgtEl>
                                          <p:spTgt spid="30"/>
                                        </p:tgtEl>
                                      </p:cBhvr>
                                    </p:animEffect>
                                  </p:childTnLst>
                                </p:cTn>
                              </p:par>
                            </p:childTnLst>
                          </p:cTn>
                        </p:par>
                        <p:par>
                          <p:cTn id="32" fill="hold">
                            <p:stCondLst>
                              <p:cond delay="2000"/>
                            </p:stCondLst>
                            <p:childTnLst>
                              <p:par>
                                <p:cTn id="33" presetID="1" presetClass="entr" presetSubtype="0"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childTnLst>
                                </p:cTn>
                              </p:par>
                              <p:par>
                                <p:cTn id="35" presetID="1" presetClass="exit" presetSubtype="0" fill="hold" grpId="1" nodeType="withEffect">
                                  <p:stCondLst>
                                    <p:cond delay="0"/>
                                  </p:stCondLst>
                                  <p:childTnLst>
                                    <p:set>
                                      <p:cBhvr>
                                        <p:cTn id="36" dur="1" fill="hold">
                                          <p:stCondLst>
                                            <p:cond delay="0"/>
                                          </p:stCondLst>
                                        </p:cTn>
                                        <p:tgtEl>
                                          <p:spTgt spid="35"/>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0" grpId="1" animBg="1"/>
      <p:bldP spid="31" grpId="1" animBg="1"/>
      <p:bldP spid="32" grpId="0" animBg="1"/>
      <p:bldP spid="15" grpId="0"/>
      <p:bldP spid="34" grpId="0"/>
      <p:bldP spid="34" grpId="1"/>
      <p:bldP spid="35" grpId="0"/>
      <p:bldP spid="35" grpId="1"/>
      <p:bldP spid="36" grpId="0"/>
      <p:bldP spid="16" grpId="0"/>
      <p:bldP spid="2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676400" y="609600"/>
            <a:ext cx="8991600" cy="1143000"/>
          </a:xfrm>
        </p:spPr>
        <p:txBody>
          <a:bodyPr>
            <a:normAutofit/>
          </a:bodyPr>
          <a:lstStyle/>
          <a:p>
            <a:r>
              <a:rPr lang="en-US" altLang="en-US" dirty="0">
                <a:latin typeface="Calibri" charset="0"/>
                <a:ea typeface="ＭＳ Ｐゴシック" charset="-128"/>
              </a:rPr>
              <a:t>CSMA/CD Packet size requirement</a:t>
            </a:r>
          </a:p>
        </p:txBody>
      </p:sp>
      <p:sp>
        <p:nvSpPr>
          <p:cNvPr id="38914"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
        <p:nvSpPr>
          <p:cNvPr id="4" name="Line 3"/>
          <p:cNvSpPr>
            <a:spLocks noChangeShapeType="1"/>
          </p:cNvSpPr>
          <p:nvPr/>
        </p:nvSpPr>
        <p:spPr bwMode="auto">
          <a:xfrm>
            <a:off x="2590800" y="3733800"/>
            <a:ext cx="7315200" cy="0"/>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5" name="Rectangle 11"/>
          <p:cNvSpPr>
            <a:spLocks noChangeArrowheads="1"/>
          </p:cNvSpPr>
          <p:nvPr/>
        </p:nvSpPr>
        <p:spPr bwMode="auto">
          <a:xfrm>
            <a:off x="3352800"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6" name="Line 14"/>
          <p:cNvSpPr>
            <a:spLocks noChangeShapeType="1"/>
          </p:cNvSpPr>
          <p:nvPr/>
        </p:nvSpPr>
        <p:spPr bwMode="auto">
          <a:xfrm flipV="1">
            <a:off x="3505200" y="32004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7" name="Rectangle 40"/>
          <p:cNvSpPr>
            <a:spLocks noChangeArrowheads="1"/>
          </p:cNvSpPr>
          <p:nvPr/>
        </p:nvSpPr>
        <p:spPr bwMode="auto">
          <a:xfrm>
            <a:off x="5141913"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8" name="Line 41"/>
          <p:cNvSpPr>
            <a:spLocks noChangeShapeType="1"/>
          </p:cNvSpPr>
          <p:nvPr/>
        </p:nvSpPr>
        <p:spPr bwMode="auto">
          <a:xfrm flipV="1">
            <a:off x="5294313" y="32004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9" name="Rectangle 44"/>
          <p:cNvSpPr>
            <a:spLocks noChangeArrowheads="1"/>
          </p:cNvSpPr>
          <p:nvPr/>
        </p:nvSpPr>
        <p:spPr bwMode="auto">
          <a:xfrm>
            <a:off x="6931025"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0" name="Line 45"/>
          <p:cNvSpPr>
            <a:spLocks noChangeShapeType="1"/>
          </p:cNvSpPr>
          <p:nvPr/>
        </p:nvSpPr>
        <p:spPr bwMode="auto">
          <a:xfrm flipV="1">
            <a:off x="7083425" y="32004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1" name="Rectangle 48"/>
          <p:cNvSpPr>
            <a:spLocks noChangeArrowheads="1"/>
          </p:cNvSpPr>
          <p:nvPr/>
        </p:nvSpPr>
        <p:spPr bwMode="auto">
          <a:xfrm>
            <a:off x="8720138"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2" name="Line 49"/>
          <p:cNvSpPr>
            <a:spLocks noChangeShapeType="1"/>
          </p:cNvSpPr>
          <p:nvPr/>
        </p:nvSpPr>
        <p:spPr bwMode="auto">
          <a:xfrm flipV="1">
            <a:off x="8872538" y="32004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3892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933700" y="21796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892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722813" y="21907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892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511925" y="22034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8927"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8301038" y="221456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17" name="TextBox 16"/>
          <p:cNvSpPr txBox="1"/>
          <p:nvPr/>
        </p:nvSpPr>
        <p:spPr>
          <a:xfrm>
            <a:off x="3481388" y="25146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A</a:t>
            </a:r>
          </a:p>
        </p:txBody>
      </p:sp>
      <p:sp>
        <p:nvSpPr>
          <p:cNvPr id="18" name="TextBox 17"/>
          <p:cNvSpPr txBox="1"/>
          <p:nvPr/>
        </p:nvSpPr>
        <p:spPr>
          <a:xfrm>
            <a:off x="5294313" y="25146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B</a:t>
            </a:r>
          </a:p>
        </p:txBody>
      </p:sp>
      <p:sp>
        <p:nvSpPr>
          <p:cNvPr id="19" name="TextBox 18"/>
          <p:cNvSpPr txBox="1"/>
          <p:nvPr/>
        </p:nvSpPr>
        <p:spPr>
          <a:xfrm>
            <a:off x="7107239" y="2514600"/>
            <a:ext cx="319087"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C</a:t>
            </a:r>
          </a:p>
        </p:txBody>
      </p:sp>
      <p:sp>
        <p:nvSpPr>
          <p:cNvPr id="20" name="TextBox 19"/>
          <p:cNvSpPr txBox="1"/>
          <p:nvPr/>
        </p:nvSpPr>
        <p:spPr>
          <a:xfrm>
            <a:off x="8921750" y="2514600"/>
            <a:ext cx="325438"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D</a:t>
            </a:r>
          </a:p>
        </p:txBody>
      </p:sp>
      <p:cxnSp>
        <p:nvCxnSpPr>
          <p:cNvPr id="22" name="Straight Arrow Connector 21"/>
          <p:cNvCxnSpPr/>
          <p:nvPr/>
        </p:nvCxnSpPr>
        <p:spPr bwMode="auto">
          <a:xfrm>
            <a:off x="3481388" y="4114800"/>
            <a:ext cx="5391150"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3" name="Straight Arrow Connector 22"/>
          <p:cNvCxnSpPr/>
          <p:nvPr/>
        </p:nvCxnSpPr>
        <p:spPr bwMode="auto">
          <a:xfrm>
            <a:off x="3505200" y="4267200"/>
            <a:ext cx="5391150" cy="0"/>
          </a:xfrm>
          <a:prstGeom prst="straightConnector1">
            <a:avLst/>
          </a:prstGeom>
          <a:solidFill>
            <a:schemeClr val="accent1"/>
          </a:solidFill>
          <a:ln w="9525" cap="flat" cmpd="sng" algn="ctr">
            <a:solidFill>
              <a:schemeClr val="tx1"/>
            </a:solidFill>
            <a:prstDash val="solid"/>
            <a:round/>
            <a:headEnd type="arrow" w="med" len="med"/>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4" name="TextBox 23"/>
          <p:cNvSpPr txBox="1"/>
          <p:nvPr/>
        </p:nvSpPr>
        <p:spPr>
          <a:xfrm>
            <a:off x="5943601" y="3714434"/>
            <a:ext cx="593432" cy="461665"/>
          </a:xfrm>
          <a:prstGeom prst="rect">
            <a:avLst/>
          </a:prstGeom>
          <a:noFill/>
        </p:spPr>
        <p:txBody>
          <a:bodyPr wrap="none">
            <a:spAutoFit/>
          </a:bodyPr>
          <a:lstStyle/>
          <a:p>
            <a:pPr>
              <a:defRPr/>
            </a:pPr>
            <a:r>
              <a:rPr lang="en-US" sz="2400" dirty="0" err="1">
                <a:latin typeface="Times New Roman" panose="02020603050405020304" pitchFamily="18" charset="0"/>
                <a:ea typeface="ＭＳ Ｐゴシック" charset="0"/>
                <a:cs typeface="Times New Roman" panose="02020603050405020304" pitchFamily="18" charset="0"/>
              </a:rPr>
              <a:t>L/c</a:t>
            </a:r>
            <a:endParaRPr lang="en-US" sz="2400" dirty="0">
              <a:latin typeface="Times New Roman" panose="02020603050405020304" pitchFamily="18" charset="0"/>
              <a:ea typeface="ＭＳ Ｐゴシック" charset="0"/>
              <a:cs typeface="Times New Roman" panose="02020603050405020304" pitchFamily="18" charset="0"/>
            </a:endParaRPr>
          </a:p>
        </p:txBody>
      </p:sp>
      <p:sp>
        <p:nvSpPr>
          <p:cNvPr id="2" name="TextBox 1"/>
          <p:cNvSpPr txBox="1"/>
          <p:nvPr/>
        </p:nvSpPr>
        <p:spPr>
          <a:xfrm>
            <a:off x="3200400" y="5248275"/>
            <a:ext cx="184150" cy="369888"/>
          </a:xfrm>
          <a:prstGeom prst="rect">
            <a:avLst/>
          </a:prstGeom>
          <a:noFill/>
        </p:spPr>
        <p:txBody>
          <a:bodyPr wrap="none">
            <a:spAutoFit/>
          </a:bodyPr>
          <a:lstStyle/>
          <a:p>
            <a:pPr>
              <a:defRPr/>
            </a:pPr>
            <a:endParaRPr lang="en-US" dirty="0">
              <a:latin typeface="+mj-lt"/>
              <a:ea typeface="ＭＳ Ｐゴシック" charset="0"/>
              <a:cs typeface="ＭＳ Ｐゴシック" charset="0"/>
            </a:endParaRPr>
          </a:p>
        </p:txBody>
      </p:sp>
      <p:sp>
        <p:nvSpPr>
          <p:cNvPr id="3" name="TextBox 2"/>
          <p:cNvSpPr txBox="1"/>
          <p:nvPr/>
        </p:nvSpPr>
        <p:spPr>
          <a:xfrm>
            <a:off x="3617914" y="4572001"/>
            <a:ext cx="5102225" cy="2092325"/>
          </a:xfrm>
          <a:prstGeom prst="rect">
            <a:avLst/>
          </a:prstGeom>
          <a:solidFill>
            <a:schemeClr val="accent5">
              <a:lumMod val="20000"/>
              <a:lumOff val="80000"/>
            </a:schemeClr>
          </a:solidFill>
          <a:ln>
            <a:noFill/>
          </a:ln>
        </p:spPr>
        <p:txBody>
          <a:bodyPr>
            <a:spAutoFit/>
          </a:bodyPr>
          <a:lstStyle/>
          <a:p>
            <a:pPr>
              <a:defRPr/>
            </a:pPr>
            <a:r>
              <a:rPr lang="en-US" sz="2000" dirty="0">
                <a:latin typeface="+mj-lt"/>
                <a:ea typeface="ＭＳ Ｐゴシック" charset="0"/>
                <a:cs typeface="ＭＳ Ｐゴシック" charset="0"/>
              </a:rPr>
              <a:t>For an end host to detect a collision before it finishes transmitting a packet, we require:</a:t>
            </a:r>
          </a:p>
          <a:p>
            <a:pPr>
              <a:defRPr/>
            </a:pPr>
            <a:endParaRPr lang="en-US" dirty="0">
              <a:latin typeface="+mj-lt"/>
              <a:ea typeface="ＭＳ Ｐゴシック" charset="0"/>
              <a:cs typeface="ＭＳ Ｐゴシック" charset="0"/>
            </a:endParaRPr>
          </a:p>
          <a:p>
            <a:pPr>
              <a:defRPr/>
            </a:pPr>
            <a:endParaRPr lang="en-US" dirty="0">
              <a:latin typeface="+mj-lt"/>
              <a:ea typeface="ＭＳ Ｐゴシック" charset="0"/>
              <a:cs typeface="ＭＳ Ｐゴシック" charset="0"/>
            </a:endParaRPr>
          </a:p>
          <a:p>
            <a:pPr>
              <a:defRPr/>
            </a:pPr>
            <a:endParaRPr lang="en-US" dirty="0">
              <a:latin typeface="+mj-lt"/>
              <a:ea typeface="ＭＳ Ｐゴシック" charset="0"/>
              <a:cs typeface="ＭＳ Ｐゴシック" charset="0"/>
            </a:endParaRPr>
          </a:p>
          <a:p>
            <a:pPr>
              <a:defRPr/>
            </a:pPr>
            <a:endParaRPr lang="en-US" dirty="0">
              <a:latin typeface="+mj-lt"/>
              <a:ea typeface="ＭＳ Ｐゴシック" charset="0"/>
              <a:cs typeface="ＭＳ Ｐゴシック" charset="0"/>
            </a:endParaRPr>
          </a:p>
          <a:p>
            <a:pPr>
              <a:defRPr/>
            </a:pPr>
            <a:r>
              <a:rPr lang="en-US" dirty="0">
                <a:latin typeface="+mj-lt"/>
                <a:ea typeface="ＭＳ Ｐゴシック" charset="0"/>
                <a:cs typeface="ＭＳ Ｐゴシック" charset="0"/>
              </a:rPr>
              <a:t>where </a:t>
            </a:r>
            <a:r>
              <a:rPr lang="en-US" i="1" dirty="0">
                <a:latin typeface="Times New Roman" panose="02020603050405020304" pitchFamily="18" charset="0"/>
                <a:ea typeface="ＭＳ Ｐゴシック" charset="0"/>
                <a:cs typeface="Times New Roman"/>
              </a:rPr>
              <a:t>P</a:t>
            </a:r>
            <a:r>
              <a:rPr lang="en-US" baseline="-25000" dirty="0">
                <a:latin typeface="+mj-lt"/>
                <a:ea typeface="ＭＳ Ｐゴシック" charset="0"/>
                <a:cs typeface="ＭＳ Ｐゴシック" charset="0"/>
              </a:rPr>
              <a:t> </a:t>
            </a:r>
            <a:r>
              <a:rPr lang="en-US" dirty="0">
                <a:latin typeface="+mj-lt"/>
                <a:ea typeface="ＭＳ Ｐゴシック" charset="0"/>
                <a:cs typeface="ＭＳ Ｐゴシック" charset="0"/>
              </a:rPr>
              <a:t> is the size of a packet.</a:t>
            </a:r>
          </a:p>
        </p:txBody>
      </p:sp>
      <p:cxnSp>
        <p:nvCxnSpPr>
          <p:cNvPr id="16" name="Straight Connector 15"/>
          <p:cNvCxnSpPr/>
          <p:nvPr/>
        </p:nvCxnSpPr>
        <p:spPr bwMode="auto">
          <a:xfrm flipV="1">
            <a:off x="4076700" y="3581400"/>
            <a:ext cx="342900" cy="3048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8943" name="TextBox 20"/>
          <p:cNvSpPr txBox="1">
            <a:spLocks noChangeArrowheads="1"/>
          </p:cNvSpPr>
          <p:nvPr/>
        </p:nvSpPr>
        <p:spPr bwMode="auto">
          <a:xfrm>
            <a:off x="3962400" y="3200400"/>
            <a:ext cx="4235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2800" dirty="0">
                <a:latin typeface="Times New Roman" panose="02020603050405020304" pitchFamily="18" charset="0"/>
              </a:rPr>
              <a:t>R</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AB9411A1-7866-3648-B5AC-9E9CCA32B066}"/>
                  </a:ext>
                </a:extLst>
              </p:cNvPr>
              <p:cNvSpPr txBox="1"/>
              <p:nvPr/>
            </p:nvSpPr>
            <p:spPr>
              <a:xfrm>
                <a:off x="5422551" y="5440680"/>
                <a:ext cx="1028414" cy="69403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latin typeface="Cambria Math" panose="02040503050406030204" pitchFamily="18" charset="0"/>
                            </a:rPr>
                          </m:ctrlPr>
                        </m:fPr>
                        <m:num>
                          <m:r>
                            <a:rPr lang="en-US" sz="2400" b="0" i="1" smtClean="0">
                              <a:latin typeface="Cambria Math" panose="02040503050406030204" pitchFamily="18" charset="0"/>
                            </a:rPr>
                            <m:t>𝑃</m:t>
                          </m:r>
                        </m:num>
                        <m:den>
                          <m:r>
                            <a:rPr lang="en-US" sz="2400" b="0" i="1" smtClean="0">
                              <a:latin typeface="Cambria Math" panose="02040503050406030204" pitchFamily="18" charset="0"/>
                            </a:rPr>
                            <m:t>𝑅</m:t>
                          </m:r>
                        </m:den>
                      </m:f>
                      <m:r>
                        <a:rPr lang="en-US" sz="2400" i="1" smtClean="0">
                          <a:latin typeface="Cambria Math" panose="02040503050406030204" pitchFamily="18" charset="0"/>
                          <a:ea typeface="Cambria Math" panose="02040503050406030204" pitchFamily="18" charset="0"/>
                        </a:rPr>
                        <m:t>&gt;</m:t>
                      </m:r>
                      <m:f>
                        <m:fPr>
                          <m:ctrlPr>
                            <a:rPr lang="en-US" sz="2400" i="1" smtClean="0">
                              <a:latin typeface="Cambria Math" panose="02040503050406030204" pitchFamily="18" charset="0"/>
                              <a:ea typeface="Cambria Math" panose="02040503050406030204" pitchFamily="18" charset="0"/>
                            </a:rPr>
                          </m:ctrlPr>
                        </m:fPr>
                        <m:num>
                          <m:r>
                            <a:rPr lang="en-US" sz="2400" b="0" i="1" smtClean="0">
                              <a:latin typeface="Cambria Math" panose="02040503050406030204" pitchFamily="18" charset="0"/>
                              <a:ea typeface="Cambria Math" panose="02040503050406030204" pitchFamily="18" charset="0"/>
                            </a:rPr>
                            <m:t>2</m:t>
                          </m:r>
                          <m:r>
                            <a:rPr lang="en-US" sz="2400" b="0" i="1" smtClean="0">
                              <a:latin typeface="Cambria Math" panose="02040503050406030204" pitchFamily="18" charset="0"/>
                              <a:ea typeface="Cambria Math" panose="02040503050406030204" pitchFamily="18" charset="0"/>
                            </a:rPr>
                            <m:t>𝐿</m:t>
                          </m:r>
                        </m:num>
                        <m:den>
                          <m:r>
                            <a:rPr lang="en-US" sz="2400" b="0" i="1" smtClean="0">
                              <a:latin typeface="Cambria Math" panose="02040503050406030204" pitchFamily="18" charset="0"/>
                              <a:ea typeface="Cambria Math" panose="02040503050406030204" pitchFamily="18" charset="0"/>
                            </a:rPr>
                            <m:t>𝑐</m:t>
                          </m:r>
                        </m:den>
                      </m:f>
                    </m:oMath>
                  </m:oMathPara>
                </a14:m>
                <a:endParaRPr lang="en-US" sz="2400" dirty="0"/>
              </a:p>
            </p:txBody>
          </p:sp>
        </mc:Choice>
        <mc:Fallback xmlns="">
          <p:sp>
            <p:nvSpPr>
              <p:cNvPr id="13" name="TextBox 12">
                <a:extLst>
                  <a:ext uri="{FF2B5EF4-FFF2-40B4-BE49-F238E27FC236}">
                    <a16:creationId xmlns:a16="http://schemas.microsoft.com/office/drawing/2014/main" id="{AB9411A1-7866-3648-B5AC-9E9CCA32B066}"/>
                  </a:ext>
                </a:extLst>
              </p:cNvPr>
              <p:cNvSpPr txBox="1">
                <a:spLocks noRot="1" noChangeAspect="1" noMove="1" noResize="1" noEditPoints="1" noAdjustHandles="1" noChangeArrowheads="1" noChangeShapeType="1" noTextEdit="1"/>
              </p:cNvSpPr>
              <p:nvPr/>
            </p:nvSpPr>
            <p:spPr>
              <a:xfrm>
                <a:off x="5422551" y="5440680"/>
                <a:ext cx="1028414" cy="694036"/>
              </a:xfrm>
              <a:prstGeom prst="rect">
                <a:avLst/>
              </a:prstGeom>
              <a:blipFill>
                <a:blip r:embed="rId4"/>
                <a:stretch>
                  <a:fillRect l="-4878" r="-4878" b="-12500"/>
                </a:stretch>
              </a:blipFill>
            </p:spPr>
            <p:txBody>
              <a:bodyPr/>
              <a:lstStyle/>
              <a:p>
                <a:r>
                  <a:rPr lang="en-US">
                    <a:noFill/>
                  </a:rPr>
                  <a:t> </a:t>
                </a:r>
              </a:p>
            </p:txBody>
          </p:sp>
        </mc:Fallback>
      </mc:AlternateContent>
    </p:spTree>
    <p:extLst>
      <p:ext uri="{BB962C8B-B14F-4D97-AF65-F5344CB8AC3E}">
        <p14:creationId xmlns:p14="http://schemas.microsoft.com/office/powerpoint/2010/main" val="934127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p:cNvSpPr>
          <p:nvPr>
            <p:ph type="title"/>
          </p:nvPr>
        </p:nvSpPr>
        <p:spPr>
          <a:xfrm>
            <a:off x="1676400" y="609600"/>
            <a:ext cx="8991600" cy="1143000"/>
          </a:xfrm>
        </p:spPr>
        <p:txBody>
          <a:bodyPr/>
          <a:lstStyle/>
          <a:p>
            <a:r>
              <a:rPr lang="en-US" altLang="en-US" dirty="0">
                <a:latin typeface="Calibri" charset="0"/>
                <a:ea typeface="ＭＳ Ｐゴシック" charset="-128"/>
              </a:rPr>
              <a:t>CSMA/CD Packet size requirement</a:t>
            </a:r>
          </a:p>
        </p:txBody>
      </p:sp>
      <p:sp>
        <p:nvSpPr>
          <p:cNvPr id="40962"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
        <p:nvSpPr>
          <p:cNvPr id="4" name="Line 3"/>
          <p:cNvSpPr>
            <a:spLocks noChangeShapeType="1"/>
          </p:cNvSpPr>
          <p:nvPr/>
        </p:nvSpPr>
        <p:spPr bwMode="auto">
          <a:xfrm>
            <a:off x="2590800" y="3886200"/>
            <a:ext cx="7315200" cy="0"/>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5" name="Rectangle 11"/>
          <p:cNvSpPr>
            <a:spLocks noChangeArrowheads="1"/>
          </p:cNvSpPr>
          <p:nvPr/>
        </p:nvSpPr>
        <p:spPr bwMode="auto">
          <a:xfrm>
            <a:off x="3352800" y="37338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6" name="Line 14"/>
          <p:cNvSpPr>
            <a:spLocks noChangeShapeType="1"/>
          </p:cNvSpPr>
          <p:nvPr/>
        </p:nvSpPr>
        <p:spPr bwMode="auto">
          <a:xfrm flipV="1">
            <a:off x="3505200" y="33528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7" name="Rectangle 40"/>
          <p:cNvSpPr>
            <a:spLocks noChangeArrowheads="1"/>
          </p:cNvSpPr>
          <p:nvPr/>
        </p:nvSpPr>
        <p:spPr bwMode="auto">
          <a:xfrm>
            <a:off x="5141913" y="37338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8" name="Line 41"/>
          <p:cNvSpPr>
            <a:spLocks noChangeShapeType="1"/>
          </p:cNvSpPr>
          <p:nvPr/>
        </p:nvSpPr>
        <p:spPr bwMode="auto">
          <a:xfrm flipV="1">
            <a:off x="5294313" y="33528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9" name="Rectangle 44"/>
          <p:cNvSpPr>
            <a:spLocks noChangeArrowheads="1"/>
          </p:cNvSpPr>
          <p:nvPr/>
        </p:nvSpPr>
        <p:spPr bwMode="auto">
          <a:xfrm>
            <a:off x="6931025" y="37338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0" name="Line 45"/>
          <p:cNvSpPr>
            <a:spLocks noChangeShapeType="1"/>
          </p:cNvSpPr>
          <p:nvPr/>
        </p:nvSpPr>
        <p:spPr bwMode="auto">
          <a:xfrm flipV="1">
            <a:off x="7083425" y="33528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1" name="Rectangle 48"/>
          <p:cNvSpPr>
            <a:spLocks noChangeArrowheads="1"/>
          </p:cNvSpPr>
          <p:nvPr/>
        </p:nvSpPr>
        <p:spPr bwMode="auto">
          <a:xfrm>
            <a:off x="8720138" y="37338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2" name="Line 49"/>
          <p:cNvSpPr>
            <a:spLocks noChangeShapeType="1"/>
          </p:cNvSpPr>
          <p:nvPr/>
        </p:nvSpPr>
        <p:spPr bwMode="auto">
          <a:xfrm flipV="1">
            <a:off x="8872538" y="3352800"/>
            <a:ext cx="0" cy="38100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40972"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933700" y="23320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40973"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722813" y="23431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4097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511925" y="23558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4097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8301038" y="236696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17" name="TextBox 16"/>
          <p:cNvSpPr txBox="1"/>
          <p:nvPr/>
        </p:nvSpPr>
        <p:spPr>
          <a:xfrm>
            <a:off x="3465890" y="2574012"/>
            <a:ext cx="415498" cy="584775"/>
          </a:xfrm>
          <a:prstGeom prst="rect">
            <a:avLst/>
          </a:prstGeom>
          <a:noFill/>
        </p:spPr>
        <p:txBody>
          <a:bodyPr wrap="none">
            <a:spAutoFit/>
          </a:bodyPr>
          <a:lstStyle/>
          <a:p>
            <a:pPr>
              <a:defRPr/>
            </a:pPr>
            <a:r>
              <a:rPr lang="en-US" sz="3200" dirty="0">
                <a:solidFill>
                  <a:schemeClr val="bg1"/>
                </a:solidFill>
                <a:latin typeface="+mj-lt"/>
                <a:ea typeface="ＭＳ Ｐゴシック" charset="0"/>
                <a:cs typeface="ＭＳ Ｐゴシック" charset="0"/>
              </a:rPr>
              <a:t>A</a:t>
            </a:r>
          </a:p>
        </p:txBody>
      </p:sp>
      <p:sp>
        <p:nvSpPr>
          <p:cNvPr id="18" name="TextBox 17"/>
          <p:cNvSpPr txBox="1"/>
          <p:nvPr/>
        </p:nvSpPr>
        <p:spPr>
          <a:xfrm>
            <a:off x="5278815" y="2574012"/>
            <a:ext cx="404278" cy="584775"/>
          </a:xfrm>
          <a:prstGeom prst="rect">
            <a:avLst/>
          </a:prstGeom>
          <a:noFill/>
        </p:spPr>
        <p:txBody>
          <a:bodyPr wrap="none">
            <a:spAutoFit/>
          </a:bodyPr>
          <a:lstStyle/>
          <a:p>
            <a:pPr>
              <a:defRPr/>
            </a:pPr>
            <a:r>
              <a:rPr lang="en-US" sz="3200" dirty="0">
                <a:solidFill>
                  <a:schemeClr val="bg1"/>
                </a:solidFill>
                <a:latin typeface="+mj-lt"/>
                <a:ea typeface="ＭＳ Ｐゴシック" charset="0"/>
                <a:cs typeface="ＭＳ Ｐゴシック" charset="0"/>
              </a:rPr>
              <a:t>B</a:t>
            </a:r>
          </a:p>
        </p:txBody>
      </p:sp>
      <p:sp>
        <p:nvSpPr>
          <p:cNvPr id="19" name="TextBox 18"/>
          <p:cNvSpPr txBox="1"/>
          <p:nvPr/>
        </p:nvSpPr>
        <p:spPr>
          <a:xfrm>
            <a:off x="7091741" y="2574012"/>
            <a:ext cx="404278" cy="584775"/>
          </a:xfrm>
          <a:prstGeom prst="rect">
            <a:avLst/>
          </a:prstGeom>
          <a:noFill/>
        </p:spPr>
        <p:txBody>
          <a:bodyPr wrap="none">
            <a:spAutoFit/>
          </a:bodyPr>
          <a:lstStyle/>
          <a:p>
            <a:pPr>
              <a:defRPr/>
            </a:pPr>
            <a:r>
              <a:rPr lang="en-US" sz="3200" dirty="0">
                <a:solidFill>
                  <a:schemeClr val="bg1"/>
                </a:solidFill>
                <a:latin typeface="+mj-lt"/>
                <a:ea typeface="ＭＳ Ｐゴシック" charset="0"/>
                <a:cs typeface="ＭＳ Ｐゴシック" charset="0"/>
              </a:rPr>
              <a:t>C</a:t>
            </a:r>
          </a:p>
        </p:txBody>
      </p:sp>
      <p:sp>
        <p:nvSpPr>
          <p:cNvPr id="20" name="TextBox 19"/>
          <p:cNvSpPr txBox="1"/>
          <p:nvPr/>
        </p:nvSpPr>
        <p:spPr>
          <a:xfrm>
            <a:off x="8906252" y="2574012"/>
            <a:ext cx="433132" cy="584775"/>
          </a:xfrm>
          <a:prstGeom prst="rect">
            <a:avLst/>
          </a:prstGeom>
          <a:noFill/>
        </p:spPr>
        <p:txBody>
          <a:bodyPr wrap="none">
            <a:spAutoFit/>
          </a:bodyPr>
          <a:lstStyle/>
          <a:p>
            <a:pPr>
              <a:defRPr/>
            </a:pPr>
            <a:r>
              <a:rPr lang="en-US" sz="3200" dirty="0">
                <a:solidFill>
                  <a:schemeClr val="bg1"/>
                </a:solidFill>
                <a:latin typeface="+mj-lt"/>
                <a:ea typeface="ＭＳ Ｐゴシック" charset="0"/>
                <a:cs typeface="ＭＳ Ｐゴシック" charset="0"/>
              </a:rPr>
              <a:t>D</a:t>
            </a:r>
          </a:p>
        </p:txBody>
      </p:sp>
      <p:cxnSp>
        <p:nvCxnSpPr>
          <p:cNvPr id="22" name="Straight Arrow Connector 21"/>
          <p:cNvCxnSpPr/>
          <p:nvPr/>
        </p:nvCxnSpPr>
        <p:spPr bwMode="auto">
          <a:xfrm>
            <a:off x="3481388" y="4267200"/>
            <a:ext cx="5391150"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3" name="Straight Arrow Connector 22"/>
          <p:cNvCxnSpPr/>
          <p:nvPr/>
        </p:nvCxnSpPr>
        <p:spPr bwMode="auto">
          <a:xfrm>
            <a:off x="3505200" y="4419600"/>
            <a:ext cx="5391150" cy="0"/>
          </a:xfrm>
          <a:prstGeom prst="straightConnector1">
            <a:avLst/>
          </a:prstGeom>
          <a:solidFill>
            <a:schemeClr val="accent1"/>
          </a:solidFill>
          <a:ln w="9525" cap="flat" cmpd="sng" algn="ctr">
            <a:solidFill>
              <a:schemeClr val="tx1"/>
            </a:solidFill>
            <a:prstDash val="solid"/>
            <a:round/>
            <a:headEnd type="arrow" w="med" len="med"/>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 name="TextBox 1"/>
          <p:cNvSpPr txBox="1"/>
          <p:nvPr/>
        </p:nvSpPr>
        <p:spPr>
          <a:xfrm>
            <a:off x="3200400" y="5105400"/>
            <a:ext cx="184150" cy="369888"/>
          </a:xfrm>
          <a:prstGeom prst="rect">
            <a:avLst/>
          </a:prstGeom>
          <a:noFill/>
        </p:spPr>
        <p:txBody>
          <a:bodyPr wrap="none">
            <a:spAutoFit/>
          </a:bodyPr>
          <a:lstStyle/>
          <a:p>
            <a:pPr>
              <a:defRPr/>
            </a:pPr>
            <a:endParaRPr lang="en-US" dirty="0">
              <a:latin typeface="+mj-lt"/>
              <a:ea typeface="ＭＳ Ｐゴシック" charset="0"/>
              <a:cs typeface="ＭＳ Ｐゴシック" charset="0"/>
            </a:endParaRPr>
          </a:p>
        </p:txBody>
      </p:sp>
      <p:sp>
        <p:nvSpPr>
          <p:cNvPr id="3" name="TextBox 2"/>
          <p:cNvSpPr txBox="1"/>
          <p:nvPr/>
        </p:nvSpPr>
        <p:spPr>
          <a:xfrm>
            <a:off x="1676400" y="1370807"/>
            <a:ext cx="5313363" cy="1570037"/>
          </a:xfrm>
          <a:prstGeom prst="rect">
            <a:avLst/>
          </a:prstGeom>
          <a:noFill/>
        </p:spPr>
        <p:txBody>
          <a:bodyPr wrap="none">
            <a:spAutoFit/>
          </a:bodyPr>
          <a:lstStyle/>
          <a:p>
            <a:pPr>
              <a:defRPr/>
            </a:pPr>
            <a:r>
              <a:rPr lang="en-US" sz="2400" b="1" dirty="0">
                <a:solidFill>
                  <a:srgbClr val="0070C0"/>
                </a:solidFill>
                <a:latin typeface="+mj-lt"/>
                <a:ea typeface="ＭＳ Ｐゴシック" charset="0"/>
                <a:cs typeface="ＭＳ Ｐゴシック" charset="0"/>
              </a:rPr>
              <a:t>Example: </a:t>
            </a:r>
          </a:p>
          <a:p>
            <a:pPr>
              <a:defRPr/>
            </a:pPr>
            <a:r>
              <a:rPr lang="en-US" sz="2400" dirty="0">
                <a:latin typeface="+mj-lt"/>
                <a:ea typeface="ＭＳ Ｐゴシック" charset="0"/>
                <a:cs typeface="ＭＳ Ｐゴシック" charset="0"/>
              </a:rPr>
              <a:t>R = 10Mb/s, L = 10,000m, c = 2 x 10</a:t>
            </a:r>
            <a:r>
              <a:rPr lang="en-US" sz="2400" baseline="30000" dirty="0">
                <a:latin typeface="+mj-lt"/>
                <a:ea typeface="ＭＳ Ｐゴシック" charset="0"/>
                <a:cs typeface="ＭＳ Ｐゴシック" charset="0"/>
              </a:rPr>
              <a:t>8 </a:t>
            </a:r>
            <a:r>
              <a:rPr lang="en-US" sz="2400" dirty="0">
                <a:latin typeface="+mj-lt"/>
                <a:ea typeface="ＭＳ Ｐゴシック" charset="0"/>
                <a:cs typeface="ＭＳ Ｐゴシック" charset="0"/>
              </a:rPr>
              <a:t>m/s.</a:t>
            </a:r>
          </a:p>
          <a:p>
            <a:pPr>
              <a:defRPr/>
            </a:pPr>
            <a:endParaRPr lang="en-US" sz="2400" dirty="0">
              <a:latin typeface="+mj-lt"/>
              <a:ea typeface="ＭＳ Ｐゴシック" charset="0"/>
              <a:cs typeface="ＭＳ Ｐゴシック" charset="0"/>
            </a:endParaRPr>
          </a:p>
          <a:p>
            <a:pPr>
              <a:defRPr/>
            </a:pPr>
            <a:endParaRPr lang="en-US" sz="2400" dirty="0">
              <a:latin typeface="+mj-lt"/>
              <a:ea typeface="ＭＳ Ｐゴシック" charset="0"/>
              <a:cs typeface="ＭＳ Ｐゴシック" charset="0"/>
            </a:endParaRPr>
          </a:p>
        </p:txBody>
      </p:sp>
      <p:sp>
        <p:nvSpPr>
          <p:cNvPr id="27" name="TextBox 26">
            <a:extLst>
              <a:ext uri="{FF2B5EF4-FFF2-40B4-BE49-F238E27FC236}">
                <a16:creationId xmlns:a16="http://schemas.microsoft.com/office/drawing/2014/main" id="{0FF007BB-EEC8-734C-850F-A191D2939508}"/>
              </a:ext>
            </a:extLst>
          </p:cNvPr>
          <p:cNvSpPr txBox="1"/>
          <p:nvPr/>
        </p:nvSpPr>
        <p:spPr>
          <a:xfrm>
            <a:off x="5943601" y="3836612"/>
            <a:ext cx="593432" cy="461665"/>
          </a:xfrm>
          <a:prstGeom prst="rect">
            <a:avLst/>
          </a:prstGeom>
          <a:noFill/>
        </p:spPr>
        <p:txBody>
          <a:bodyPr wrap="none">
            <a:spAutoFit/>
          </a:bodyPr>
          <a:lstStyle/>
          <a:p>
            <a:pPr>
              <a:defRPr/>
            </a:pPr>
            <a:r>
              <a:rPr lang="en-US" sz="2400" i="1" dirty="0" err="1">
                <a:latin typeface="Times New Roman" panose="02020603050405020304" pitchFamily="18" charset="0"/>
                <a:ea typeface="ＭＳ Ｐゴシック" charset="0"/>
                <a:cs typeface="Times New Roman" panose="02020603050405020304" pitchFamily="18" charset="0"/>
              </a:rPr>
              <a:t>L/c</a:t>
            </a:r>
            <a:endParaRPr lang="en-US" sz="2400" i="1" dirty="0">
              <a:latin typeface="Times New Roman" panose="02020603050405020304" pitchFamily="18" charset="0"/>
              <a:ea typeface="ＭＳ Ｐゴシック"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8B15D707-C9AB-9741-B313-F47D15533FFC}"/>
                  </a:ext>
                </a:extLst>
              </p:cNvPr>
              <p:cNvSpPr txBox="1"/>
              <p:nvPr/>
            </p:nvSpPr>
            <p:spPr>
              <a:xfrm>
                <a:off x="3283133" y="4543791"/>
                <a:ext cx="5930534" cy="210429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𝑃</m:t>
                          </m:r>
                        </m:num>
                        <m:den>
                          <m:r>
                            <a:rPr lang="en-US" sz="2800" b="0" i="1" smtClean="0">
                              <a:latin typeface="Cambria Math" panose="02040503050406030204" pitchFamily="18" charset="0"/>
                            </a:rPr>
                            <m:t>𝑅</m:t>
                          </m:r>
                        </m:den>
                      </m:f>
                      <m:r>
                        <a:rPr lang="en-US" sz="2800" b="0" i="1" smtClean="0">
                          <a:latin typeface="Cambria Math" panose="02040503050406030204" pitchFamily="18" charset="0"/>
                          <a:ea typeface="Cambria Math" panose="02040503050406030204" pitchFamily="18" charset="0"/>
                        </a:rPr>
                        <m:t>&gt;</m:t>
                      </m:r>
                      <m:f>
                        <m:fPr>
                          <m:ctrlPr>
                            <a:rPr lang="en-US" sz="2800" i="1" smtClean="0">
                              <a:latin typeface="Cambria Math" panose="02040503050406030204" pitchFamily="18" charset="0"/>
                              <a:ea typeface="Cambria Math" panose="02040503050406030204" pitchFamily="18" charset="0"/>
                            </a:rPr>
                          </m:ctrlPr>
                        </m:fPr>
                        <m:num>
                          <m:r>
                            <a:rPr lang="en-US" sz="2800" b="0" i="1" smtClean="0">
                              <a:latin typeface="Cambria Math" panose="02040503050406030204" pitchFamily="18" charset="0"/>
                              <a:ea typeface="Cambria Math" panose="02040503050406030204" pitchFamily="18" charset="0"/>
                            </a:rPr>
                            <m:t>2</m:t>
                          </m:r>
                          <m:r>
                            <a:rPr lang="en-US" sz="2800" b="0" i="1" smtClean="0">
                              <a:latin typeface="Cambria Math" panose="02040503050406030204" pitchFamily="18" charset="0"/>
                              <a:ea typeface="Cambria Math" panose="02040503050406030204" pitchFamily="18" charset="0"/>
                            </a:rPr>
                            <m:t>𝐿</m:t>
                          </m:r>
                        </m:num>
                        <m:den>
                          <m:r>
                            <a:rPr lang="en-US" sz="2800" b="0" i="1" smtClean="0">
                              <a:latin typeface="Cambria Math" panose="02040503050406030204" pitchFamily="18" charset="0"/>
                              <a:ea typeface="Cambria Math" panose="02040503050406030204" pitchFamily="18" charset="0"/>
                            </a:rPr>
                            <m:t>𝑐</m:t>
                          </m:r>
                        </m:den>
                      </m:f>
                    </m:oMath>
                  </m:oMathPara>
                </a14:m>
                <a:endParaRPr lang="en-US" sz="2800" dirty="0">
                  <a:ea typeface="Cambria Math" panose="02040503050406030204" pitchFamily="18" charset="0"/>
                </a:endParaRPr>
              </a:p>
              <a:p>
                <a:endParaRPr lang="en-US" sz="280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800" i="1" smtClean="0">
                          <a:latin typeface="Cambria Math" panose="02040503050406030204" pitchFamily="18" charset="0"/>
                          <a:ea typeface="Cambria Math" panose="02040503050406030204" pitchFamily="18" charset="0"/>
                        </a:rPr>
                        <m:t>∴</m:t>
                      </m:r>
                      <m:sSub>
                        <m:sSubPr>
                          <m:ctrlPr>
                            <a:rPr lang="en-US" sz="280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𝑃</m:t>
                          </m:r>
                        </m:e>
                        <m:sub>
                          <m:r>
                            <a:rPr lang="en-US" sz="2800" b="0" i="1" smtClean="0">
                              <a:latin typeface="Cambria Math" panose="02040503050406030204" pitchFamily="18" charset="0"/>
                              <a:ea typeface="Cambria Math" panose="02040503050406030204" pitchFamily="18" charset="0"/>
                            </a:rPr>
                            <m:t>𝑚𝑖𝑛</m:t>
                          </m:r>
                        </m:sub>
                      </m:sSub>
                      <m:r>
                        <a:rPr lang="en-US" sz="2800" b="0" i="1" smtClean="0">
                          <a:latin typeface="Cambria Math" panose="02040503050406030204" pitchFamily="18" charset="0"/>
                          <a:ea typeface="Cambria Math" panose="02040503050406030204" pitchFamily="18" charset="0"/>
                        </a:rPr>
                        <m:t>=</m:t>
                      </m:r>
                      <m:f>
                        <m:fPr>
                          <m:ctrlPr>
                            <a:rPr lang="en-US" sz="2800" b="0" i="1" smtClean="0">
                              <a:latin typeface="Cambria Math" panose="02040503050406030204" pitchFamily="18" charset="0"/>
                              <a:ea typeface="Cambria Math" panose="02040503050406030204" pitchFamily="18" charset="0"/>
                            </a:rPr>
                          </m:ctrlPr>
                        </m:fPr>
                        <m:num>
                          <m:r>
                            <a:rPr lang="en-US" sz="2800" b="0" i="1" smtClean="0">
                              <a:latin typeface="Cambria Math" panose="02040503050406030204" pitchFamily="18" charset="0"/>
                              <a:ea typeface="Cambria Math" panose="02040503050406030204" pitchFamily="18" charset="0"/>
                            </a:rPr>
                            <m:t>2</m:t>
                          </m:r>
                          <m:r>
                            <a:rPr lang="en-US" sz="2800" b="0" i="1" smtClean="0">
                              <a:latin typeface="Cambria Math" panose="02040503050406030204" pitchFamily="18" charset="0"/>
                              <a:ea typeface="Cambria Math" panose="02040503050406030204" pitchFamily="18" charset="0"/>
                            </a:rPr>
                            <m:t>𝐿𝑅</m:t>
                          </m:r>
                        </m:num>
                        <m:den>
                          <m:r>
                            <a:rPr lang="en-US" sz="2800" b="0" i="1" smtClean="0">
                              <a:latin typeface="Cambria Math" panose="02040503050406030204" pitchFamily="18" charset="0"/>
                              <a:ea typeface="Cambria Math" panose="02040503050406030204" pitchFamily="18" charset="0"/>
                            </a:rPr>
                            <m:t>𝑐</m:t>
                          </m:r>
                        </m:den>
                      </m:f>
                      <m:r>
                        <a:rPr lang="en-US" sz="2800" b="0" i="1" smtClean="0">
                          <a:latin typeface="Cambria Math" panose="02040503050406030204" pitchFamily="18" charset="0"/>
                          <a:ea typeface="Cambria Math" panose="02040503050406030204" pitchFamily="18" charset="0"/>
                        </a:rPr>
                        <m:t>=</m:t>
                      </m:r>
                      <m:f>
                        <m:fPr>
                          <m:ctrlPr>
                            <a:rPr lang="en-US" sz="2800" b="0" i="1" smtClean="0">
                              <a:latin typeface="Cambria Math" panose="02040503050406030204" pitchFamily="18" charset="0"/>
                              <a:ea typeface="Cambria Math" panose="02040503050406030204" pitchFamily="18" charset="0"/>
                            </a:rPr>
                          </m:ctrlPr>
                        </m:fPr>
                        <m:num>
                          <m:r>
                            <a:rPr lang="en-US" sz="2800" b="0" i="1" smtClean="0">
                              <a:latin typeface="Cambria Math" panose="02040503050406030204" pitchFamily="18" charset="0"/>
                              <a:ea typeface="Cambria Math" panose="02040503050406030204" pitchFamily="18" charset="0"/>
                            </a:rPr>
                            <m:t>2×</m:t>
                          </m:r>
                          <m:sSup>
                            <m:sSupPr>
                              <m:ctrlPr>
                                <a:rPr lang="en-US" sz="2800" b="0" i="1" smtClean="0">
                                  <a:latin typeface="Cambria Math" panose="02040503050406030204" pitchFamily="18" charset="0"/>
                                  <a:ea typeface="Cambria Math" panose="02040503050406030204" pitchFamily="18" charset="0"/>
                                </a:rPr>
                              </m:ctrlPr>
                            </m:sSupPr>
                            <m:e>
                              <m:r>
                                <a:rPr lang="en-US" sz="2800" b="0" i="1" smtClean="0">
                                  <a:latin typeface="Cambria Math" panose="02040503050406030204" pitchFamily="18" charset="0"/>
                                  <a:ea typeface="Cambria Math" panose="02040503050406030204" pitchFamily="18" charset="0"/>
                                </a:rPr>
                                <m:t>10</m:t>
                              </m:r>
                            </m:e>
                            <m:sup>
                              <m:r>
                                <a:rPr lang="en-US" sz="2800" b="0" i="1" smtClean="0">
                                  <a:latin typeface="Cambria Math" panose="02040503050406030204" pitchFamily="18" charset="0"/>
                                  <a:ea typeface="Cambria Math" panose="02040503050406030204" pitchFamily="18" charset="0"/>
                                </a:rPr>
                                <m:t>11</m:t>
                              </m:r>
                            </m:sup>
                          </m:sSup>
                        </m:num>
                        <m:den>
                          <m:r>
                            <a:rPr lang="en-US" sz="2800" b="0" i="1" smtClean="0">
                              <a:latin typeface="Cambria Math" panose="02040503050406030204" pitchFamily="18" charset="0"/>
                              <a:ea typeface="Cambria Math" panose="02040503050406030204" pitchFamily="18" charset="0"/>
                            </a:rPr>
                            <m:t>2×</m:t>
                          </m:r>
                          <m:sSup>
                            <m:sSupPr>
                              <m:ctrlPr>
                                <a:rPr lang="en-US" sz="2800" b="0" i="1" smtClean="0">
                                  <a:latin typeface="Cambria Math" panose="02040503050406030204" pitchFamily="18" charset="0"/>
                                  <a:ea typeface="Cambria Math" panose="02040503050406030204" pitchFamily="18" charset="0"/>
                                </a:rPr>
                              </m:ctrlPr>
                            </m:sSupPr>
                            <m:e>
                              <m:r>
                                <a:rPr lang="en-US" sz="2800" b="0" i="1" smtClean="0">
                                  <a:latin typeface="Cambria Math" panose="02040503050406030204" pitchFamily="18" charset="0"/>
                                  <a:ea typeface="Cambria Math" panose="02040503050406030204" pitchFamily="18" charset="0"/>
                                </a:rPr>
                                <m:t>10</m:t>
                              </m:r>
                            </m:e>
                            <m:sup>
                              <m:r>
                                <a:rPr lang="en-US" sz="2800" b="0" i="1" smtClean="0">
                                  <a:latin typeface="Cambria Math" panose="02040503050406030204" pitchFamily="18" charset="0"/>
                                  <a:ea typeface="Cambria Math" panose="02040503050406030204" pitchFamily="18" charset="0"/>
                                </a:rPr>
                                <m:t>8</m:t>
                              </m:r>
                            </m:sup>
                          </m:sSup>
                        </m:den>
                      </m:f>
                      <m:r>
                        <a:rPr lang="en-US" sz="2800" b="0" i="1" smtClean="0">
                          <a:latin typeface="Cambria Math" panose="02040503050406030204" pitchFamily="18" charset="0"/>
                          <a:ea typeface="Cambria Math" panose="02040503050406030204" pitchFamily="18" charset="0"/>
                        </a:rPr>
                        <m:t>=1,000 </m:t>
                      </m:r>
                      <m:r>
                        <a:rPr lang="en-US" sz="2800" b="0" i="1" smtClean="0">
                          <a:latin typeface="Cambria Math" panose="02040503050406030204" pitchFamily="18" charset="0"/>
                          <a:ea typeface="Cambria Math" panose="02040503050406030204" pitchFamily="18" charset="0"/>
                        </a:rPr>
                        <m:t>𝑏𝑖𝑡𝑠</m:t>
                      </m:r>
                    </m:oMath>
                  </m:oMathPara>
                </a14:m>
                <a:endParaRPr lang="en-US" sz="2800" dirty="0"/>
              </a:p>
            </p:txBody>
          </p:sp>
        </mc:Choice>
        <mc:Fallback>
          <p:sp>
            <p:nvSpPr>
              <p:cNvPr id="13" name="TextBox 12">
                <a:extLst>
                  <a:ext uri="{FF2B5EF4-FFF2-40B4-BE49-F238E27FC236}">
                    <a16:creationId xmlns:a16="http://schemas.microsoft.com/office/drawing/2014/main" id="{8B15D707-C9AB-9741-B313-F47D15533FFC}"/>
                  </a:ext>
                </a:extLst>
              </p:cNvPr>
              <p:cNvSpPr txBox="1">
                <a:spLocks noRot="1" noChangeAspect="1" noMove="1" noResize="1" noEditPoints="1" noAdjustHandles="1" noChangeArrowheads="1" noChangeShapeType="1" noTextEdit="1"/>
              </p:cNvSpPr>
              <p:nvPr/>
            </p:nvSpPr>
            <p:spPr>
              <a:xfrm>
                <a:off x="3283133" y="4543791"/>
                <a:ext cx="5930534" cy="2104294"/>
              </a:xfrm>
              <a:prstGeom prst="rect">
                <a:avLst/>
              </a:prstGeom>
              <a:blipFill>
                <a:blip r:embed="rId4"/>
                <a:stretch>
                  <a:fillRect t="-599" r="-214" b="-4790"/>
                </a:stretch>
              </a:blipFill>
            </p:spPr>
            <p:txBody>
              <a:bodyPr/>
              <a:lstStyle/>
              <a:p>
                <a:r>
                  <a:rPr lang="en-US">
                    <a:noFill/>
                  </a:rPr>
                  <a:t> </a:t>
                </a:r>
              </a:p>
            </p:txBody>
          </p:sp>
        </mc:Fallback>
      </mc:AlternateContent>
    </p:spTree>
    <p:extLst>
      <p:ext uri="{BB962C8B-B14F-4D97-AF65-F5344CB8AC3E}">
        <p14:creationId xmlns:p14="http://schemas.microsoft.com/office/powerpoint/2010/main" val="1563295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8488DC-17FE-B84A-89ED-349AA7BE1886}"/>
              </a:ext>
            </a:extLst>
          </p:cNvPr>
          <p:cNvSpPr>
            <a:spLocks noGrp="1"/>
          </p:cNvSpPr>
          <p:nvPr>
            <p:ph type="title"/>
          </p:nvPr>
        </p:nvSpPr>
        <p:spPr/>
        <p:txBody>
          <a:bodyPr/>
          <a:lstStyle/>
          <a:p>
            <a:r>
              <a:rPr lang="en-US" dirty="0"/>
              <a:t>Ethernet evolution</a:t>
            </a:r>
          </a:p>
        </p:txBody>
      </p:sp>
      <p:sp>
        <p:nvSpPr>
          <p:cNvPr id="4" name="Content Placeholder 3">
            <a:extLst>
              <a:ext uri="{FF2B5EF4-FFF2-40B4-BE49-F238E27FC236}">
                <a16:creationId xmlns:a16="http://schemas.microsoft.com/office/drawing/2014/main" id="{ACD3C125-9DA4-BB42-AF76-BE045C937C88}"/>
              </a:ext>
            </a:extLst>
          </p:cNvPr>
          <p:cNvSpPr>
            <a:spLocks noGrp="1"/>
          </p:cNvSpPr>
          <p:nvPr>
            <p:ph idx="1"/>
          </p:nvPr>
        </p:nvSpPr>
        <p:spPr/>
        <p:txBody>
          <a:bodyPr>
            <a:normAutofit/>
          </a:bodyPr>
          <a:lstStyle/>
          <a:p>
            <a:r>
              <a:rPr lang="en-US" b="1" dirty="0"/>
              <a:t>Early 1980s</a:t>
            </a:r>
            <a:r>
              <a:rPr lang="en-US" dirty="0"/>
              <a:t>: Ethernet was a 10Mb/s shared medium. Literally a thick coaxial cable that snaked around the floor into which every computer was plugged.</a:t>
            </a:r>
          </a:p>
          <a:p>
            <a:r>
              <a:rPr lang="en-US" b="1" dirty="0"/>
              <a:t>Late 1980s</a:t>
            </a:r>
            <a:r>
              <a:rPr lang="en-US" dirty="0"/>
              <a:t>: Ethernet “10baseT” used the twisted-pair phone cables already installed in buildings. Used a star topology. Ethernet hubs connected end hosts together with one big collision domain.</a:t>
            </a:r>
          </a:p>
          <a:p>
            <a:r>
              <a:rPr lang="en-US" b="1" dirty="0"/>
              <a:t>Early 1990s</a:t>
            </a:r>
            <a:r>
              <a:rPr lang="en-US" dirty="0"/>
              <a:t>: Ethernet Switches were invented. Dedicated cable between the switch and the end host carrying packets in both directions simultaneously. No collisions any more!</a:t>
            </a:r>
          </a:p>
          <a:p>
            <a:r>
              <a:rPr lang="en-US" b="1" dirty="0"/>
              <a:t>Since then</a:t>
            </a:r>
            <a:r>
              <a:rPr lang="en-US" dirty="0"/>
              <a:t>: 100Mb/s Ethernet, 1GE, 10GE, 100GE, 400GE, …</a:t>
            </a:r>
          </a:p>
          <a:p>
            <a:endParaRPr lang="en-US" dirty="0"/>
          </a:p>
        </p:txBody>
      </p:sp>
    </p:spTree>
    <p:extLst>
      <p:ext uri="{BB962C8B-B14F-4D97-AF65-F5344CB8AC3E}">
        <p14:creationId xmlns:p14="http://schemas.microsoft.com/office/powerpoint/2010/main" val="11870127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0" name="Straight Connector 129">
            <a:extLst>
              <a:ext uri="{FF2B5EF4-FFF2-40B4-BE49-F238E27FC236}">
                <a16:creationId xmlns:a16="http://schemas.microsoft.com/office/drawing/2014/main" id="{DCEC90DA-34BF-8140-B645-875E72AC81D5}"/>
              </a:ext>
            </a:extLst>
          </p:cNvPr>
          <p:cNvCxnSpPr>
            <a:cxnSpLocks noChangeShapeType="1"/>
            <a:stCxn id="239" idx="1"/>
          </p:cNvCxnSpPr>
          <p:nvPr/>
        </p:nvCxnSpPr>
        <p:spPr bwMode="auto">
          <a:xfrm flipV="1">
            <a:off x="2578484" y="1143027"/>
            <a:ext cx="868855" cy="801273"/>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98" name="Rounded Rectangle 197">
            <a:extLst>
              <a:ext uri="{FF2B5EF4-FFF2-40B4-BE49-F238E27FC236}">
                <a16:creationId xmlns:a16="http://schemas.microsoft.com/office/drawing/2014/main" id="{17DF55BE-48BB-404D-82D1-4CE86D79CC46}"/>
              </a:ext>
            </a:extLst>
          </p:cNvPr>
          <p:cNvSpPr/>
          <p:nvPr/>
        </p:nvSpPr>
        <p:spPr bwMode="auto">
          <a:xfrm>
            <a:off x="902178" y="2068126"/>
            <a:ext cx="2626903" cy="3384820"/>
          </a:xfrm>
          <a:prstGeom prst="roundRect">
            <a:avLst/>
          </a:prstGeom>
          <a:solidFill>
            <a:schemeClr val="accent5">
              <a:lumMod val="40000"/>
              <a:lumOff val="60000"/>
            </a:scheme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76200" tIns="38100" rIns="76200" bIns="38100" numCol="1" rtlCol="0" anchor="t" anchorCtr="0" compatLnSpc="1">
            <a:prstTxWarp prst="textNoShape">
              <a:avLst/>
            </a:prstTxWarp>
          </a:bodyPr>
          <a:lstStyle/>
          <a:p>
            <a:pPr defTabSz="761970" eaLnBrk="0" fontAlgn="base" hangingPunct="0">
              <a:spcBef>
                <a:spcPct val="0"/>
              </a:spcBef>
              <a:spcAft>
                <a:spcPct val="0"/>
              </a:spcAft>
            </a:pPr>
            <a:endParaRPr lang="en-US" sz="2000">
              <a:latin typeface="Comic Sans MS" charset="0"/>
              <a:ea typeface="ＭＳ Ｐゴシック" charset="0"/>
            </a:endParaRPr>
          </a:p>
        </p:txBody>
      </p:sp>
      <p:sp>
        <p:nvSpPr>
          <p:cNvPr id="216" name="TextBox 215">
            <a:extLst>
              <a:ext uri="{FF2B5EF4-FFF2-40B4-BE49-F238E27FC236}">
                <a16:creationId xmlns:a16="http://schemas.microsoft.com/office/drawing/2014/main" id="{CB955DFE-187D-4343-9971-23F6DC11F0AE}"/>
              </a:ext>
            </a:extLst>
          </p:cNvPr>
          <p:cNvSpPr txBox="1"/>
          <p:nvPr/>
        </p:nvSpPr>
        <p:spPr>
          <a:xfrm>
            <a:off x="1498163" y="5138541"/>
            <a:ext cx="1574853" cy="288539"/>
          </a:xfrm>
          <a:prstGeom prst="rect">
            <a:avLst/>
          </a:prstGeom>
          <a:noFill/>
        </p:spPr>
        <p:txBody>
          <a:bodyPr wrap="none" lIns="57149" tIns="28574" rIns="57149" bIns="28574">
            <a:spAutoFit/>
          </a:bodyPr>
          <a:lstStyle/>
          <a:p>
            <a:pPr>
              <a:defRPr/>
            </a:pPr>
            <a:r>
              <a:rPr lang="en-US" sz="1500" dirty="0">
                <a:latin typeface="+mj-lt"/>
              </a:rPr>
              <a:t>Stanford University</a:t>
            </a:r>
          </a:p>
        </p:txBody>
      </p:sp>
      <p:sp>
        <p:nvSpPr>
          <p:cNvPr id="217" name="Can 216">
            <a:extLst>
              <a:ext uri="{FF2B5EF4-FFF2-40B4-BE49-F238E27FC236}">
                <a16:creationId xmlns:a16="http://schemas.microsoft.com/office/drawing/2014/main" id="{C7073226-0618-9146-AD89-BD8B8F8D2C71}"/>
              </a:ext>
            </a:extLst>
          </p:cNvPr>
          <p:cNvSpPr>
            <a:spLocks noChangeArrowheads="1"/>
          </p:cNvSpPr>
          <p:nvPr/>
        </p:nvSpPr>
        <p:spPr bwMode="auto">
          <a:xfrm>
            <a:off x="1510191" y="2930137"/>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18" name="Straight Connector 217">
            <a:extLst>
              <a:ext uri="{FF2B5EF4-FFF2-40B4-BE49-F238E27FC236}">
                <a16:creationId xmlns:a16="http://schemas.microsoft.com/office/drawing/2014/main" id="{6772E8E3-7B1F-0740-AFCA-520299A558C1}"/>
              </a:ext>
            </a:extLst>
          </p:cNvPr>
          <p:cNvCxnSpPr>
            <a:cxnSpLocks noChangeShapeType="1"/>
          </p:cNvCxnSpPr>
          <p:nvPr/>
        </p:nvCxnSpPr>
        <p:spPr bwMode="auto">
          <a:xfrm flipV="1">
            <a:off x="1218091" y="3017450"/>
            <a:ext cx="314325" cy="682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19" name="Can 218">
            <a:extLst>
              <a:ext uri="{FF2B5EF4-FFF2-40B4-BE49-F238E27FC236}">
                <a16:creationId xmlns:a16="http://schemas.microsoft.com/office/drawing/2014/main" id="{B7FB98DC-4A1A-B84D-B73A-96A841431337}"/>
              </a:ext>
            </a:extLst>
          </p:cNvPr>
          <p:cNvSpPr>
            <a:spLocks noChangeArrowheads="1"/>
          </p:cNvSpPr>
          <p:nvPr/>
        </p:nvSpPr>
        <p:spPr bwMode="auto">
          <a:xfrm>
            <a:off x="1056166" y="3041262"/>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20" name="Straight Connector 219">
            <a:extLst>
              <a:ext uri="{FF2B5EF4-FFF2-40B4-BE49-F238E27FC236}">
                <a16:creationId xmlns:a16="http://schemas.microsoft.com/office/drawing/2014/main" id="{C8EFC44F-16FD-8A4D-81BD-F06935BEC67D}"/>
              </a:ext>
            </a:extLst>
          </p:cNvPr>
          <p:cNvCxnSpPr>
            <a:cxnSpLocks noChangeShapeType="1"/>
          </p:cNvCxnSpPr>
          <p:nvPr/>
        </p:nvCxnSpPr>
        <p:spPr bwMode="auto">
          <a:xfrm>
            <a:off x="1170465" y="3138100"/>
            <a:ext cx="230187" cy="2254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38" name="Straight Connector 237">
            <a:extLst>
              <a:ext uri="{FF2B5EF4-FFF2-40B4-BE49-F238E27FC236}">
                <a16:creationId xmlns:a16="http://schemas.microsoft.com/office/drawing/2014/main" id="{286E3AB8-2770-B14E-BBE0-EE7DDC03EBCC}"/>
              </a:ext>
            </a:extLst>
          </p:cNvPr>
          <p:cNvCxnSpPr>
            <a:cxnSpLocks noChangeShapeType="1"/>
            <a:endCxn id="242" idx="0"/>
          </p:cNvCxnSpPr>
          <p:nvPr/>
        </p:nvCxnSpPr>
        <p:spPr bwMode="auto">
          <a:xfrm>
            <a:off x="1664178" y="3017450"/>
            <a:ext cx="261938" cy="1873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42" name="Can 241">
            <a:extLst>
              <a:ext uri="{FF2B5EF4-FFF2-40B4-BE49-F238E27FC236}">
                <a16:creationId xmlns:a16="http://schemas.microsoft.com/office/drawing/2014/main" id="{00B4E3CA-2505-C94A-B170-A4AABBEA51CA}"/>
              </a:ext>
            </a:extLst>
          </p:cNvPr>
          <p:cNvSpPr>
            <a:spLocks noChangeArrowheads="1"/>
          </p:cNvSpPr>
          <p:nvPr/>
        </p:nvSpPr>
        <p:spPr bwMode="auto">
          <a:xfrm>
            <a:off x="1822927" y="314127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43" name="Straight Connector 242">
            <a:extLst>
              <a:ext uri="{FF2B5EF4-FFF2-40B4-BE49-F238E27FC236}">
                <a16:creationId xmlns:a16="http://schemas.microsoft.com/office/drawing/2014/main" id="{3E012507-B7AB-524D-A4E8-532C238D1C10}"/>
              </a:ext>
            </a:extLst>
          </p:cNvPr>
          <p:cNvCxnSpPr>
            <a:cxnSpLocks noChangeShapeType="1"/>
            <a:stCxn id="254" idx="4"/>
          </p:cNvCxnSpPr>
          <p:nvPr/>
        </p:nvCxnSpPr>
        <p:spPr bwMode="auto">
          <a:xfrm flipV="1">
            <a:off x="1532416" y="3236526"/>
            <a:ext cx="336550" cy="12700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4" name="Can 253">
            <a:extLst>
              <a:ext uri="{FF2B5EF4-FFF2-40B4-BE49-F238E27FC236}">
                <a16:creationId xmlns:a16="http://schemas.microsoft.com/office/drawing/2014/main" id="{836D3D05-B0C7-8444-90E7-24DEE5C00323}"/>
              </a:ext>
            </a:extLst>
          </p:cNvPr>
          <p:cNvSpPr>
            <a:spLocks noChangeArrowheads="1"/>
          </p:cNvSpPr>
          <p:nvPr/>
        </p:nvSpPr>
        <p:spPr bwMode="auto">
          <a:xfrm>
            <a:off x="1326041" y="330002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55" name="Straight Connector 254">
            <a:extLst>
              <a:ext uri="{FF2B5EF4-FFF2-40B4-BE49-F238E27FC236}">
                <a16:creationId xmlns:a16="http://schemas.microsoft.com/office/drawing/2014/main" id="{EE39C69C-8B80-4043-9F32-81120A4BEF2F}"/>
              </a:ext>
            </a:extLst>
          </p:cNvPr>
          <p:cNvCxnSpPr>
            <a:cxnSpLocks noChangeShapeType="1"/>
            <a:endCxn id="242" idx="4"/>
          </p:cNvCxnSpPr>
          <p:nvPr/>
        </p:nvCxnSpPr>
        <p:spPr bwMode="auto">
          <a:xfrm flipH="1" flipV="1">
            <a:off x="2029303" y="3204775"/>
            <a:ext cx="184150" cy="158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6" name="Can 255">
            <a:extLst>
              <a:ext uri="{FF2B5EF4-FFF2-40B4-BE49-F238E27FC236}">
                <a16:creationId xmlns:a16="http://schemas.microsoft.com/office/drawing/2014/main" id="{C775ABF7-1870-9944-AF0D-FA30185B1CD1}"/>
              </a:ext>
            </a:extLst>
          </p:cNvPr>
          <p:cNvSpPr>
            <a:spLocks noChangeArrowheads="1"/>
          </p:cNvSpPr>
          <p:nvPr/>
        </p:nvSpPr>
        <p:spPr bwMode="auto">
          <a:xfrm>
            <a:off x="2213452" y="314762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57" name="Straight Connector 256">
            <a:extLst>
              <a:ext uri="{FF2B5EF4-FFF2-40B4-BE49-F238E27FC236}">
                <a16:creationId xmlns:a16="http://schemas.microsoft.com/office/drawing/2014/main" id="{065E8C71-9C16-F642-A941-10A5D613BCF0}"/>
              </a:ext>
            </a:extLst>
          </p:cNvPr>
          <p:cNvCxnSpPr>
            <a:cxnSpLocks noChangeShapeType="1"/>
          </p:cNvCxnSpPr>
          <p:nvPr/>
        </p:nvCxnSpPr>
        <p:spPr bwMode="auto">
          <a:xfrm>
            <a:off x="2327752" y="3244462"/>
            <a:ext cx="230188" cy="2254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8" name="Can 257">
            <a:extLst>
              <a:ext uri="{FF2B5EF4-FFF2-40B4-BE49-F238E27FC236}">
                <a16:creationId xmlns:a16="http://schemas.microsoft.com/office/drawing/2014/main" id="{F2D528F4-5531-C94A-B0DC-041084B8C567}"/>
              </a:ext>
            </a:extLst>
          </p:cNvPr>
          <p:cNvSpPr>
            <a:spLocks noChangeArrowheads="1"/>
          </p:cNvSpPr>
          <p:nvPr/>
        </p:nvSpPr>
        <p:spPr bwMode="auto">
          <a:xfrm>
            <a:off x="2483328" y="3406387"/>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pic>
        <p:nvPicPr>
          <p:cNvPr id="259" name="server.pdf">
            <a:extLst>
              <a:ext uri="{FF2B5EF4-FFF2-40B4-BE49-F238E27FC236}">
                <a16:creationId xmlns:a16="http://schemas.microsoft.com/office/drawing/2014/main" id="{04D05E2F-A8A4-794D-923D-9D90002020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8790" y="4570602"/>
            <a:ext cx="19685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69" name="server.pdf">
            <a:extLst>
              <a:ext uri="{FF2B5EF4-FFF2-40B4-BE49-F238E27FC236}">
                <a16:creationId xmlns:a16="http://schemas.microsoft.com/office/drawing/2014/main" id="{22C7F1E1-D2B3-654C-A39D-7AC237FEE0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3590" y="4715065"/>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70" name="server.pdf">
            <a:extLst>
              <a:ext uri="{FF2B5EF4-FFF2-40B4-BE49-F238E27FC236}">
                <a16:creationId xmlns:a16="http://schemas.microsoft.com/office/drawing/2014/main" id="{70C38986-DD4D-D646-8B56-231E32E995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390" y="4786503"/>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72" name="server.pdf">
            <a:extLst>
              <a:ext uri="{FF2B5EF4-FFF2-40B4-BE49-F238E27FC236}">
                <a16:creationId xmlns:a16="http://schemas.microsoft.com/office/drawing/2014/main" id="{6254736B-0032-DF4C-8A9D-07703024DB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7165" y="4724590"/>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73" name="server.pdf">
            <a:extLst>
              <a:ext uri="{FF2B5EF4-FFF2-40B4-BE49-F238E27FC236}">
                <a16:creationId xmlns:a16="http://schemas.microsoft.com/office/drawing/2014/main" id="{99724786-E1AD-4742-B17B-EBCDB17B21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8343" y="4672452"/>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cxnSp>
        <p:nvCxnSpPr>
          <p:cNvPr id="275" name="Straight Connector 274">
            <a:extLst>
              <a:ext uri="{FF2B5EF4-FFF2-40B4-BE49-F238E27FC236}">
                <a16:creationId xmlns:a16="http://schemas.microsoft.com/office/drawing/2014/main" id="{BFE65A33-BEB0-DA45-837D-71EC91C26410}"/>
              </a:ext>
            </a:extLst>
          </p:cNvPr>
          <p:cNvCxnSpPr>
            <a:cxnSpLocks noChangeShapeType="1"/>
            <a:stCxn id="254" idx="3"/>
            <a:endCxn id="259" idx="0"/>
          </p:cNvCxnSpPr>
          <p:nvPr/>
        </p:nvCxnSpPr>
        <p:spPr bwMode="auto">
          <a:xfrm flipH="1">
            <a:off x="1317215" y="3427026"/>
            <a:ext cx="112014" cy="1143576"/>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6" name="Straight Connector 275">
            <a:extLst>
              <a:ext uri="{FF2B5EF4-FFF2-40B4-BE49-F238E27FC236}">
                <a16:creationId xmlns:a16="http://schemas.microsoft.com/office/drawing/2014/main" id="{9FFDD756-F681-E146-9B60-BE2C3E68AADD}"/>
              </a:ext>
            </a:extLst>
          </p:cNvPr>
          <p:cNvCxnSpPr>
            <a:cxnSpLocks noChangeShapeType="1"/>
            <a:stCxn id="254" idx="3"/>
            <a:endCxn id="269" idx="0"/>
          </p:cNvCxnSpPr>
          <p:nvPr/>
        </p:nvCxnSpPr>
        <p:spPr bwMode="auto">
          <a:xfrm>
            <a:off x="1429229" y="3427026"/>
            <a:ext cx="192786" cy="1288039"/>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8" name="Straight Connector 277">
            <a:extLst>
              <a:ext uri="{FF2B5EF4-FFF2-40B4-BE49-F238E27FC236}">
                <a16:creationId xmlns:a16="http://schemas.microsoft.com/office/drawing/2014/main" id="{2C22554E-BC62-E648-892A-C2AF0DC12A53}"/>
              </a:ext>
            </a:extLst>
          </p:cNvPr>
          <p:cNvCxnSpPr>
            <a:cxnSpLocks noChangeShapeType="1"/>
            <a:stCxn id="242" idx="3"/>
            <a:endCxn id="270" idx="0"/>
          </p:cNvCxnSpPr>
          <p:nvPr/>
        </p:nvCxnSpPr>
        <p:spPr bwMode="auto">
          <a:xfrm>
            <a:off x="1926115" y="3268276"/>
            <a:ext cx="700" cy="1518227"/>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9" name="Straight Connector 278">
            <a:extLst>
              <a:ext uri="{FF2B5EF4-FFF2-40B4-BE49-F238E27FC236}">
                <a16:creationId xmlns:a16="http://schemas.microsoft.com/office/drawing/2014/main" id="{0652D9D0-F747-7345-895D-ED6CEBBC8542}"/>
              </a:ext>
            </a:extLst>
          </p:cNvPr>
          <p:cNvCxnSpPr>
            <a:cxnSpLocks noChangeShapeType="1"/>
            <a:stCxn id="242" idx="3"/>
            <a:endCxn id="272" idx="0"/>
          </p:cNvCxnSpPr>
          <p:nvPr/>
        </p:nvCxnSpPr>
        <p:spPr bwMode="auto">
          <a:xfrm>
            <a:off x="1926115" y="3268276"/>
            <a:ext cx="359475" cy="1456314"/>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1" name="Can 280">
            <a:extLst>
              <a:ext uri="{FF2B5EF4-FFF2-40B4-BE49-F238E27FC236}">
                <a16:creationId xmlns:a16="http://schemas.microsoft.com/office/drawing/2014/main" id="{47F8132F-3E74-4449-A297-4634DDE4665F}"/>
              </a:ext>
            </a:extLst>
          </p:cNvPr>
          <p:cNvSpPr>
            <a:spLocks noChangeArrowheads="1"/>
          </p:cNvSpPr>
          <p:nvPr/>
        </p:nvSpPr>
        <p:spPr bwMode="auto">
          <a:xfrm>
            <a:off x="2118203" y="2555487"/>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82" name="Straight Connector 281">
            <a:extLst>
              <a:ext uri="{FF2B5EF4-FFF2-40B4-BE49-F238E27FC236}">
                <a16:creationId xmlns:a16="http://schemas.microsoft.com/office/drawing/2014/main" id="{D7B5EA76-8379-4F4F-9A4E-828AE3870014}"/>
              </a:ext>
            </a:extLst>
          </p:cNvPr>
          <p:cNvCxnSpPr>
            <a:cxnSpLocks noChangeShapeType="1"/>
          </p:cNvCxnSpPr>
          <p:nvPr/>
        </p:nvCxnSpPr>
        <p:spPr bwMode="auto">
          <a:xfrm flipV="1">
            <a:off x="1826103" y="2642800"/>
            <a:ext cx="314325" cy="682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3" name="Can 282">
            <a:extLst>
              <a:ext uri="{FF2B5EF4-FFF2-40B4-BE49-F238E27FC236}">
                <a16:creationId xmlns:a16="http://schemas.microsoft.com/office/drawing/2014/main" id="{6AE26940-3AA3-604A-A31D-6C67B530EEE9}"/>
              </a:ext>
            </a:extLst>
          </p:cNvPr>
          <p:cNvSpPr>
            <a:spLocks noChangeArrowheads="1"/>
          </p:cNvSpPr>
          <p:nvPr/>
        </p:nvSpPr>
        <p:spPr bwMode="auto">
          <a:xfrm>
            <a:off x="1664178" y="266502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84" name="Straight Connector 283">
            <a:extLst>
              <a:ext uri="{FF2B5EF4-FFF2-40B4-BE49-F238E27FC236}">
                <a16:creationId xmlns:a16="http://schemas.microsoft.com/office/drawing/2014/main" id="{5032AB3E-5AAC-D64E-A1A6-0637A1EEAE3C}"/>
              </a:ext>
            </a:extLst>
          </p:cNvPr>
          <p:cNvCxnSpPr>
            <a:cxnSpLocks noChangeShapeType="1"/>
            <a:endCxn id="217" idx="1"/>
          </p:cNvCxnSpPr>
          <p:nvPr/>
        </p:nvCxnSpPr>
        <p:spPr bwMode="auto">
          <a:xfrm flipH="1">
            <a:off x="1613377" y="2761863"/>
            <a:ext cx="165100" cy="1682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5" name="Straight Connector 284">
            <a:extLst>
              <a:ext uri="{FF2B5EF4-FFF2-40B4-BE49-F238E27FC236}">
                <a16:creationId xmlns:a16="http://schemas.microsoft.com/office/drawing/2014/main" id="{B9E42543-FA6F-E541-AF72-FEB1872AA625}"/>
              </a:ext>
            </a:extLst>
          </p:cNvPr>
          <p:cNvCxnSpPr>
            <a:cxnSpLocks noChangeShapeType="1"/>
            <a:stCxn id="281" idx="0"/>
            <a:endCxn id="286" idx="0"/>
          </p:cNvCxnSpPr>
          <p:nvPr/>
        </p:nvCxnSpPr>
        <p:spPr bwMode="auto">
          <a:xfrm>
            <a:off x="2221391" y="2618987"/>
            <a:ext cx="5591" cy="26576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6" name="Can 285">
            <a:extLst>
              <a:ext uri="{FF2B5EF4-FFF2-40B4-BE49-F238E27FC236}">
                <a16:creationId xmlns:a16="http://schemas.microsoft.com/office/drawing/2014/main" id="{056B2187-943D-2C4C-9478-D7C797841267}"/>
              </a:ext>
            </a:extLst>
          </p:cNvPr>
          <p:cNvSpPr>
            <a:spLocks noChangeArrowheads="1"/>
          </p:cNvSpPr>
          <p:nvPr/>
        </p:nvSpPr>
        <p:spPr bwMode="auto">
          <a:xfrm>
            <a:off x="2123794" y="282125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87" name="Straight Connector 286">
            <a:extLst>
              <a:ext uri="{FF2B5EF4-FFF2-40B4-BE49-F238E27FC236}">
                <a16:creationId xmlns:a16="http://schemas.microsoft.com/office/drawing/2014/main" id="{3DD22940-4234-C14C-B1AB-2E5D53C20E73}"/>
              </a:ext>
            </a:extLst>
          </p:cNvPr>
          <p:cNvCxnSpPr>
            <a:cxnSpLocks noChangeShapeType="1"/>
            <a:stCxn id="256" idx="1"/>
            <a:endCxn id="286" idx="0"/>
          </p:cNvCxnSpPr>
          <p:nvPr/>
        </p:nvCxnSpPr>
        <p:spPr bwMode="auto">
          <a:xfrm flipH="1" flipV="1">
            <a:off x="2226982" y="2884756"/>
            <a:ext cx="89658" cy="26287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8" name="Straight Connector 287">
            <a:extLst>
              <a:ext uri="{FF2B5EF4-FFF2-40B4-BE49-F238E27FC236}">
                <a16:creationId xmlns:a16="http://schemas.microsoft.com/office/drawing/2014/main" id="{826CEA22-E5A7-C64A-9459-507353667107}"/>
              </a:ext>
            </a:extLst>
          </p:cNvPr>
          <p:cNvCxnSpPr>
            <a:cxnSpLocks noChangeShapeType="1"/>
          </p:cNvCxnSpPr>
          <p:nvPr/>
        </p:nvCxnSpPr>
        <p:spPr bwMode="auto">
          <a:xfrm flipH="1">
            <a:off x="2614297" y="2198300"/>
            <a:ext cx="99219" cy="1172769"/>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9" name="Straight Connector 288">
            <a:extLst>
              <a:ext uri="{FF2B5EF4-FFF2-40B4-BE49-F238E27FC236}">
                <a16:creationId xmlns:a16="http://schemas.microsoft.com/office/drawing/2014/main" id="{83AEDEB4-14F7-2E40-A1F4-D6804354A0E1}"/>
              </a:ext>
            </a:extLst>
          </p:cNvPr>
          <p:cNvCxnSpPr>
            <a:cxnSpLocks noChangeShapeType="1"/>
            <a:stCxn id="281" idx="1"/>
          </p:cNvCxnSpPr>
          <p:nvPr/>
        </p:nvCxnSpPr>
        <p:spPr bwMode="auto">
          <a:xfrm flipV="1">
            <a:off x="2221391" y="2198300"/>
            <a:ext cx="357093" cy="357188"/>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90" name="TextBox 289">
            <a:extLst>
              <a:ext uri="{FF2B5EF4-FFF2-40B4-BE49-F238E27FC236}">
                <a16:creationId xmlns:a16="http://schemas.microsoft.com/office/drawing/2014/main" id="{FA7355BC-7F26-D145-860F-457633C18669}"/>
              </a:ext>
            </a:extLst>
          </p:cNvPr>
          <p:cNvSpPr txBox="1"/>
          <p:nvPr/>
        </p:nvSpPr>
        <p:spPr>
          <a:xfrm>
            <a:off x="3132379" y="4697028"/>
            <a:ext cx="1451295" cy="297454"/>
          </a:xfrm>
          <a:prstGeom prst="rect">
            <a:avLst/>
          </a:prstGeom>
          <a:noFill/>
        </p:spPr>
        <p:txBody>
          <a:bodyPr wrap="none" rtlCol="0">
            <a:spAutoFit/>
          </a:bodyPr>
          <a:lstStyle/>
          <a:p>
            <a:r>
              <a:rPr lang="en-US" sz="1333" dirty="0" err="1">
                <a:solidFill>
                  <a:srgbClr val="C00000"/>
                </a:solidFill>
              </a:rPr>
              <a:t>yuba.stanford.edu</a:t>
            </a:r>
            <a:endParaRPr lang="en-US" sz="1333" dirty="0">
              <a:solidFill>
                <a:srgbClr val="C00000"/>
              </a:solidFill>
            </a:endParaRPr>
          </a:p>
        </p:txBody>
      </p:sp>
      <p:sp>
        <p:nvSpPr>
          <p:cNvPr id="239" name="Can 238"/>
          <p:cNvSpPr>
            <a:spLocks noChangeArrowheads="1"/>
          </p:cNvSpPr>
          <p:nvPr/>
        </p:nvSpPr>
        <p:spPr bwMode="auto">
          <a:xfrm>
            <a:off x="2285590" y="1944300"/>
            <a:ext cx="585787"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113" name="Can 112">
            <a:extLst>
              <a:ext uri="{FF2B5EF4-FFF2-40B4-BE49-F238E27FC236}">
                <a16:creationId xmlns:a16="http://schemas.microsoft.com/office/drawing/2014/main" id="{1732C2E5-8467-9F4C-9E81-663C8B5BD8CE}"/>
              </a:ext>
            </a:extLst>
          </p:cNvPr>
          <p:cNvSpPr>
            <a:spLocks noChangeArrowheads="1"/>
          </p:cNvSpPr>
          <p:nvPr/>
        </p:nvSpPr>
        <p:spPr bwMode="auto">
          <a:xfrm>
            <a:off x="2335413" y="4050926"/>
            <a:ext cx="316588" cy="222866"/>
          </a:xfrm>
          <a:prstGeom prst="can">
            <a:avLst>
              <a:gd name="adj" fmla="val 50000"/>
            </a:avLst>
          </a:prstGeom>
          <a:solidFill>
            <a:srgbClr val="C00000"/>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sp>
        <p:nvSpPr>
          <p:cNvPr id="114" name="Can 113">
            <a:extLst>
              <a:ext uri="{FF2B5EF4-FFF2-40B4-BE49-F238E27FC236}">
                <a16:creationId xmlns:a16="http://schemas.microsoft.com/office/drawing/2014/main" id="{D96ED9F7-C5DA-734D-83AD-DF309CB9FDFA}"/>
              </a:ext>
            </a:extLst>
          </p:cNvPr>
          <p:cNvSpPr>
            <a:spLocks noChangeArrowheads="1"/>
          </p:cNvSpPr>
          <p:nvPr/>
        </p:nvSpPr>
        <p:spPr bwMode="auto">
          <a:xfrm>
            <a:off x="2793070" y="4172840"/>
            <a:ext cx="316588" cy="222866"/>
          </a:xfrm>
          <a:prstGeom prst="can">
            <a:avLst>
              <a:gd name="adj" fmla="val 50000"/>
            </a:avLst>
          </a:prstGeom>
          <a:solidFill>
            <a:srgbClr val="C00000"/>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sp>
        <p:nvSpPr>
          <p:cNvPr id="115" name="Can 114">
            <a:extLst>
              <a:ext uri="{FF2B5EF4-FFF2-40B4-BE49-F238E27FC236}">
                <a16:creationId xmlns:a16="http://schemas.microsoft.com/office/drawing/2014/main" id="{97A97B89-3B13-9A42-AD7F-4CC73F00A9D7}"/>
              </a:ext>
            </a:extLst>
          </p:cNvPr>
          <p:cNvSpPr>
            <a:spLocks noChangeArrowheads="1"/>
          </p:cNvSpPr>
          <p:nvPr/>
        </p:nvSpPr>
        <p:spPr bwMode="auto">
          <a:xfrm>
            <a:off x="2747029" y="3792785"/>
            <a:ext cx="316588" cy="222866"/>
          </a:xfrm>
          <a:prstGeom prst="can">
            <a:avLst>
              <a:gd name="adj" fmla="val 50000"/>
            </a:avLst>
          </a:prstGeom>
          <a:solidFill>
            <a:srgbClr val="C00000"/>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16" name="Straight Connector 115">
            <a:extLst>
              <a:ext uri="{FF2B5EF4-FFF2-40B4-BE49-F238E27FC236}">
                <a16:creationId xmlns:a16="http://schemas.microsoft.com/office/drawing/2014/main" id="{D5E2438A-E1F7-A64B-956F-CF13D1F21963}"/>
              </a:ext>
            </a:extLst>
          </p:cNvPr>
          <p:cNvCxnSpPr>
            <a:cxnSpLocks/>
            <a:stCxn id="273" idx="0"/>
            <a:endCxn id="114" idx="3"/>
          </p:cNvCxnSpPr>
          <p:nvPr/>
        </p:nvCxnSpPr>
        <p:spPr>
          <a:xfrm flipH="1" flipV="1">
            <a:off x="2951364" y="4395706"/>
            <a:ext cx="75404" cy="27674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E891D127-FACD-4243-AA43-04DCFBF29A1F}"/>
              </a:ext>
            </a:extLst>
          </p:cNvPr>
          <p:cNvCxnSpPr>
            <a:stCxn id="113" idx="4"/>
            <a:endCxn id="114" idx="2"/>
          </p:cNvCxnSpPr>
          <p:nvPr/>
        </p:nvCxnSpPr>
        <p:spPr>
          <a:xfrm>
            <a:off x="2652001" y="4162359"/>
            <a:ext cx="141069" cy="1219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DC7AB08A-D249-0744-A76E-195323BEE14E}"/>
              </a:ext>
            </a:extLst>
          </p:cNvPr>
          <p:cNvCxnSpPr>
            <a:stCxn id="113" idx="1"/>
            <a:endCxn id="115" idx="2"/>
          </p:cNvCxnSpPr>
          <p:nvPr/>
        </p:nvCxnSpPr>
        <p:spPr>
          <a:xfrm flipV="1">
            <a:off x="2493707" y="3904218"/>
            <a:ext cx="253322" cy="146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44A78FE8-9944-5246-8B51-AECF48B103A5}"/>
              </a:ext>
            </a:extLst>
          </p:cNvPr>
          <p:cNvCxnSpPr>
            <a:cxnSpLocks/>
            <a:stCxn id="115" idx="1"/>
            <a:endCxn id="258" idx="3"/>
          </p:cNvCxnSpPr>
          <p:nvPr/>
        </p:nvCxnSpPr>
        <p:spPr>
          <a:xfrm flipH="1" flipV="1">
            <a:off x="2586516" y="3533387"/>
            <a:ext cx="318807" cy="25939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B9C2C3A4-C240-714D-9C6A-701CC2FC6E90}"/>
              </a:ext>
            </a:extLst>
          </p:cNvPr>
          <p:cNvCxnSpPr>
            <a:cxnSpLocks/>
            <a:stCxn id="114" idx="1"/>
            <a:endCxn id="115" idx="3"/>
          </p:cNvCxnSpPr>
          <p:nvPr/>
        </p:nvCxnSpPr>
        <p:spPr>
          <a:xfrm flipH="1" flipV="1">
            <a:off x="2905323" y="4015651"/>
            <a:ext cx="46041" cy="157189"/>
          </a:xfrm>
          <a:prstGeom prst="line">
            <a:avLst/>
          </a:prstGeom>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7EE55309-4C54-8147-8FFE-B61E558901E6}"/>
              </a:ext>
            </a:extLst>
          </p:cNvPr>
          <p:cNvSpPr txBox="1"/>
          <p:nvPr/>
        </p:nvSpPr>
        <p:spPr>
          <a:xfrm>
            <a:off x="3736915" y="3047903"/>
            <a:ext cx="1054391" cy="646331"/>
          </a:xfrm>
          <a:prstGeom prst="rect">
            <a:avLst/>
          </a:prstGeom>
          <a:solidFill>
            <a:schemeClr val="bg1"/>
          </a:solidFill>
          <a:effectLst>
            <a:outerShdw blurRad="50800" dist="38100" dir="2700000" algn="tl" rotWithShape="0">
              <a:prstClr val="black">
                <a:alpha val="40000"/>
              </a:prstClr>
            </a:outerShdw>
          </a:effectLst>
        </p:spPr>
        <p:txBody>
          <a:bodyPr wrap="none" rtlCol="0">
            <a:spAutoFit/>
          </a:bodyPr>
          <a:lstStyle/>
          <a:p>
            <a:pPr algn="ctr"/>
            <a:r>
              <a:rPr lang="en-US" dirty="0"/>
              <a:t>Ethernet </a:t>
            </a:r>
          </a:p>
          <a:p>
            <a:pPr algn="ctr"/>
            <a:r>
              <a:rPr lang="en-US" dirty="0"/>
              <a:t>switches</a:t>
            </a:r>
          </a:p>
        </p:txBody>
      </p:sp>
      <p:cxnSp>
        <p:nvCxnSpPr>
          <p:cNvPr id="123" name="Straight Arrow Connector 122">
            <a:extLst>
              <a:ext uri="{FF2B5EF4-FFF2-40B4-BE49-F238E27FC236}">
                <a16:creationId xmlns:a16="http://schemas.microsoft.com/office/drawing/2014/main" id="{0722E162-FFB3-8E4D-9B99-E5972F76A39B}"/>
              </a:ext>
            </a:extLst>
          </p:cNvPr>
          <p:cNvCxnSpPr>
            <a:cxnSpLocks/>
            <a:stCxn id="122" idx="1"/>
            <a:endCxn id="115" idx="4"/>
          </p:cNvCxnSpPr>
          <p:nvPr/>
        </p:nvCxnSpPr>
        <p:spPr>
          <a:xfrm flipH="1">
            <a:off x="3063617" y="3371069"/>
            <a:ext cx="673298" cy="5331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UniFi Switch PRO 24 PoE">
            <a:extLst>
              <a:ext uri="{FF2B5EF4-FFF2-40B4-BE49-F238E27FC236}">
                <a16:creationId xmlns:a16="http://schemas.microsoft.com/office/drawing/2014/main" id="{F3593A61-026F-E44C-93A1-FF4A87A15A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7837" y="528012"/>
            <a:ext cx="4924934" cy="4924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1614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627A5-1A22-6C49-9CB3-970F018B420B}"/>
              </a:ext>
            </a:extLst>
          </p:cNvPr>
          <p:cNvSpPr>
            <a:spLocks noGrp="1"/>
          </p:cNvSpPr>
          <p:nvPr>
            <p:ph type="title"/>
          </p:nvPr>
        </p:nvSpPr>
        <p:spPr/>
        <p:txBody>
          <a:bodyPr/>
          <a:lstStyle/>
          <a:p>
            <a:pPr>
              <a:defRPr/>
            </a:pPr>
            <a:r>
              <a:rPr lang="en-US" dirty="0">
                <a:ea typeface="+mj-ea"/>
                <a:cs typeface="+mj-cs"/>
              </a:rPr>
              <a:t>The 4 Layer Internet Model</a:t>
            </a:r>
          </a:p>
        </p:txBody>
      </p:sp>
      <p:grpSp>
        <p:nvGrpSpPr>
          <p:cNvPr id="14" name="Group 13">
            <a:extLst>
              <a:ext uri="{FF2B5EF4-FFF2-40B4-BE49-F238E27FC236}">
                <a16:creationId xmlns:a16="http://schemas.microsoft.com/office/drawing/2014/main" id="{EACC0976-32BC-0344-90E6-C038454A662D}"/>
              </a:ext>
            </a:extLst>
          </p:cNvPr>
          <p:cNvGrpSpPr>
            <a:grpSpLocks/>
          </p:cNvGrpSpPr>
          <p:nvPr/>
        </p:nvGrpSpPr>
        <p:grpSpPr bwMode="auto">
          <a:xfrm>
            <a:off x="3861246" y="3904693"/>
            <a:ext cx="2074333" cy="1577474"/>
            <a:chOff x="3124200" y="3962401"/>
            <a:chExt cx="1555749" cy="1872720"/>
          </a:xfrm>
        </p:grpSpPr>
        <p:sp>
          <p:nvSpPr>
            <p:cNvPr id="15" name="Rectangle 9">
              <a:extLst>
                <a:ext uri="{FF2B5EF4-FFF2-40B4-BE49-F238E27FC236}">
                  <a16:creationId xmlns:a16="http://schemas.microsoft.com/office/drawing/2014/main" id="{EC5F0DD0-592E-394D-AE49-67F54B77B68D}"/>
                </a:ext>
              </a:extLst>
            </p:cNvPr>
            <p:cNvSpPr>
              <a:spLocks noChangeArrowheads="1"/>
            </p:cNvSpPr>
            <p:nvPr/>
          </p:nvSpPr>
          <p:spPr bwMode="auto">
            <a:xfrm>
              <a:off x="3124200" y="3962401"/>
              <a:ext cx="1555749" cy="928425"/>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Network</a:t>
              </a:r>
            </a:p>
          </p:txBody>
        </p:sp>
        <p:sp>
          <p:nvSpPr>
            <p:cNvPr id="16" name="Rectangle 10">
              <a:extLst>
                <a:ext uri="{FF2B5EF4-FFF2-40B4-BE49-F238E27FC236}">
                  <a16:creationId xmlns:a16="http://schemas.microsoft.com/office/drawing/2014/main" id="{D6E67387-FBB1-3F4E-8690-5FEC3E986E52}"/>
                </a:ext>
              </a:extLst>
            </p:cNvPr>
            <p:cNvSpPr>
              <a:spLocks noChangeArrowheads="1"/>
            </p:cNvSpPr>
            <p:nvPr/>
          </p:nvSpPr>
          <p:spPr bwMode="auto">
            <a:xfrm>
              <a:off x="3124200" y="4906696"/>
              <a:ext cx="1555749" cy="928425"/>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grpSp>
      <p:grpSp>
        <p:nvGrpSpPr>
          <p:cNvPr id="32773" name="Group 39">
            <a:extLst>
              <a:ext uri="{FF2B5EF4-FFF2-40B4-BE49-F238E27FC236}">
                <a16:creationId xmlns:a16="http://schemas.microsoft.com/office/drawing/2014/main" id="{419BB04F-3E77-7741-A5A5-6EC0F4259DAD}"/>
              </a:ext>
            </a:extLst>
          </p:cNvPr>
          <p:cNvGrpSpPr>
            <a:grpSpLocks/>
          </p:cNvGrpSpPr>
          <p:nvPr/>
        </p:nvGrpSpPr>
        <p:grpSpPr bwMode="auto">
          <a:xfrm>
            <a:off x="406623" y="2300482"/>
            <a:ext cx="3250756" cy="3181685"/>
            <a:chOff x="761999" y="2057401"/>
            <a:chExt cx="2438403" cy="3778244"/>
          </a:xfrm>
        </p:grpSpPr>
        <p:sp>
          <p:nvSpPr>
            <p:cNvPr id="41" name="Rectangle 9">
              <a:extLst>
                <a:ext uri="{FF2B5EF4-FFF2-40B4-BE49-F238E27FC236}">
                  <a16:creationId xmlns:a16="http://schemas.microsoft.com/office/drawing/2014/main" id="{6548FE69-C803-5D44-B9F5-2BB8707B809F}"/>
                </a:ext>
              </a:extLst>
            </p:cNvPr>
            <p:cNvSpPr>
              <a:spLocks noChangeArrowheads="1"/>
            </p:cNvSpPr>
            <p:nvPr/>
          </p:nvSpPr>
          <p:spPr bwMode="auto">
            <a:xfrm>
              <a:off x="761999" y="3946523"/>
              <a:ext cx="2438402" cy="944561"/>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Network</a:t>
              </a:r>
            </a:p>
          </p:txBody>
        </p:sp>
        <p:sp>
          <p:nvSpPr>
            <p:cNvPr id="42" name="Rectangle 10">
              <a:extLst>
                <a:ext uri="{FF2B5EF4-FFF2-40B4-BE49-F238E27FC236}">
                  <a16:creationId xmlns:a16="http://schemas.microsoft.com/office/drawing/2014/main" id="{76238386-1DDD-B840-B5C0-2FC0DFFD8211}"/>
                </a:ext>
              </a:extLst>
            </p:cNvPr>
            <p:cNvSpPr>
              <a:spLocks noChangeArrowheads="1"/>
            </p:cNvSpPr>
            <p:nvPr/>
          </p:nvSpPr>
          <p:spPr bwMode="auto">
            <a:xfrm>
              <a:off x="761999" y="4891084"/>
              <a:ext cx="2438402" cy="944561"/>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sp>
          <p:nvSpPr>
            <p:cNvPr id="43" name="Rectangle 11">
              <a:extLst>
                <a:ext uri="{FF2B5EF4-FFF2-40B4-BE49-F238E27FC236}">
                  <a16:creationId xmlns:a16="http://schemas.microsoft.com/office/drawing/2014/main" id="{3099FD6D-5EB5-214E-8EC8-2BDF6674C228}"/>
                </a:ext>
              </a:extLst>
            </p:cNvPr>
            <p:cNvSpPr>
              <a:spLocks noChangeArrowheads="1"/>
            </p:cNvSpPr>
            <p:nvPr/>
          </p:nvSpPr>
          <p:spPr bwMode="auto">
            <a:xfrm>
              <a:off x="761999" y="3001963"/>
              <a:ext cx="2438402" cy="944561"/>
            </a:xfrm>
            <a:prstGeom prst="rect">
              <a:avLst/>
            </a:prstGeom>
            <a:solidFill>
              <a:schemeClr val="accent1"/>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Transport</a:t>
              </a:r>
            </a:p>
          </p:txBody>
        </p:sp>
        <p:sp>
          <p:nvSpPr>
            <p:cNvPr id="44" name="Rectangle 12">
              <a:extLst>
                <a:ext uri="{FF2B5EF4-FFF2-40B4-BE49-F238E27FC236}">
                  <a16:creationId xmlns:a16="http://schemas.microsoft.com/office/drawing/2014/main" id="{FAC88849-3B03-F745-BE12-95BC9AE44233}"/>
                </a:ext>
              </a:extLst>
            </p:cNvPr>
            <p:cNvSpPr>
              <a:spLocks noChangeArrowheads="1"/>
            </p:cNvSpPr>
            <p:nvPr/>
          </p:nvSpPr>
          <p:spPr bwMode="auto">
            <a:xfrm rot="16200000">
              <a:off x="1508920" y="1310481"/>
              <a:ext cx="944561" cy="2438402"/>
            </a:xfrm>
            <a:prstGeom prst="rect">
              <a:avLst/>
            </a:prstGeom>
            <a:solidFill>
              <a:schemeClr val="accent6">
                <a:lumMod val="60000"/>
                <a:lumOff val="40000"/>
              </a:schemeClr>
            </a:solidFill>
            <a:ln w="38100">
              <a:solidFill>
                <a:schemeClr val="tx1"/>
              </a:solidFill>
              <a:miter lim="800000"/>
              <a:headEnd/>
              <a:tailEnd/>
            </a:ln>
            <a:effectLst/>
          </p:spPr>
          <p:txBody>
            <a:bodyPr vert="eaVert" wrap="none" anchor="ctr"/>
            <a:lstStyle/>
            <a:p>
              <a:pPr algn="ctr" eaLnBrk="1" hangingPunct="1">
                <a:defRPr/>
              </a:pPr>
              <a:endParaRPr lang="en-US" sz="3158">
                <a:latin typeface="+mj-lt"/>
                <a:ea typeface="ＭＳ Ｐゴシック" charset="0"/>
              </a:endParaRPr>
            </a:p>
          </p:txBody>
        </p:sp>
        <p:sp>
          <p:nvSpPr>
            <p:cNvPr id="45" name="Text Box 28">
              <a:extLst>
                <a:ext uri="{FF2B5EF4-FFF2-40B4-BE49-F238E27FC236}">
                  <a16:creationId xmlns:a16="http://schemas.microsoft.com/office/drawing/2014/main" id="{A484352D-9420-7D41-9BD7-B3176FE8C869}"/>
                </a:ext>
              </a:extLst>
            </p:cNvPr>
            <p:cNvSpPr txBox="1">
              <a:spLocks noChangeArrowheads="1"/>
            </p:cNvSpPr>
            <p:nvPr/>
          </p:nvSpPr>
          <p:spPr bwMode="auto">
            <a:xfrm>
              <a:off x="1193190" y="2239965"/>
              <a:ext cx="1951223" cy="6867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defRPr/>
              </a:pPr>
              <a:r>
                <a:rPr lang="en-US" sz="3158" dirty="0">
                  <a:latin typeface="+mj-lt"/>
                  <a:ea typeface="ＭＳ Ｐゴシック" charset="0"/>
                </a:rPr>
                <a:t>Application</a:t>
              </a:r>
            </a:p>
          </p:txBody>
        </p:sp>
      </p:grpSp>
      <p:sp>
        <p:nvSpPr>
          <p:cNvPr id="60" name="Freeform 59">
            <a:extLst>
              <a:ext uri="{FF2B5EF4-FFF2-40B4-BE49-F238E27FC236}">
                <a16:creationId xmlns:a16="http://schemas.microsoft.com/office/drawing/2014/main" id="{EA4DA293-F5E8-104D-BB1E-15363DE55790}"/>
              </a:ext>
            </a:extLst>
          </p:cNvPr>
          <p:cNvSpPr>
            <a:spLocks/>
          </p:cNvSpPr>
          <p:nvPr/>
        </p:nvSpPr>
        <p:spPr bwMode="auto">
          <a:xfrm>
            <a:off x="2021974" y="5488852"/>
            <a:ext cx="2550026" cy="385456"/>
          </a:xfrm>
          <a:custGeom>
            <a:avLst/>
            <a:gdLst>
              <a:gd name="T0" fmla="*/ 0 w 2082800"/>
              <a:gd name="T1" fmla="*/ 0 h 457200"/>
              <a:gd name="T2" fmla="*/ 64022 w 2082800"/>
              <a:gd name="T3" fmla="*/ 762542 h 457200"/>
              <a:gd name="T4" fmla="*/ 7874279 w 2082800"/>
              <a:gd name="T5" fmla="*/ 791871 h 457200"/>
              <a:gd name="T6" fmla="*/ 787427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65" name="TextBox 64">
            <a:extLst>
              <a:ext uri="{FF2B5EF4-FFF2-40B4-BE49-F238E27FC236}">
                <a16:creationId xmlns:a16="http://schemas.microsoft.com/office/drawing/2014/main" id="{BE0F76A6-2979-9848-A106-43340FCE77AF}"/>
              </a:ext>
            </a:extLst>
          </p:cNvPr>
          <p:cNvSpPr txBox="1"/>
          <p:nvPr/>
        </p:nvSpPr>
        <p:spPr>
          <a:xfrm>
            <a:off x="4165378" y="3364386"/>
            <a:ext cx="1278727" cy="589640"/>
          </a:xfrm>
          <a:prstGeom prst="rect">
            <a:avLst/>
          </a:prstGeom>
          <a:noFill/>
        </p:spPr>
        <p:txBody>
          <a:bodyPr wrap="none" lIns="102669" tIns="51335" rIns="102669" bIns="51335">
            <a:spAutoFit/>
          </a:bodyPr>
          <a:lstStyle/>
          <a:p>
            <a:pPr>
              <a:defRPr/>
            </a:pPr>
            <a:r>
              <a:rPr lang="en-US" sz="3158" i="1" dirty="0">
                <a:latin typeface="+mj-lt"/>
                <a:ea typeface="ＭＳ Ｐゴシック" charset="0"/>
                <a:cs typeface="ＭＳ Ｐゴシック" charset="0"/>
              </a:rPr>
              <a:t>Router</a:t>
            </a:r>
          </a:p>
        </p:txBody>
      </p:sp>
      <p:sp>
        <p:nvSpPr>
          <p:cNvPr id="70" name="Freeform 69">
            <a:extLst>
              <a:ext uri="{FF2B5EF4-FFF2-40B4-BE49-F238E27FC236}">
                <a16:creationId xmlns:a16="http://schemas.microsoft.com/office/drawing/2014/main" id="{07A913D2-40A9-8E43-A380-51DB7E60BB32}"/>
              </a:ext>
            </a:extLst>
          </p:cNvPr>
          <p:cNvSpPr>
            <a:spLocks/>
          </p:cNvSpPr>
          <p:nvPr/>
        </p:nvSpPr>
        <p:spPr bwMode="auto">
          <a:xfrm>
            <a:off x="5069974" y="5482167"/>
            <a:ext cx="1839272" cy="385456"/>
          </a:xfrm>
          <a:custGeom>
            <a:avLst/>
            <a:gdLst>
              <a:gd name="T0" fmla="*/ 0 w 2082800"/>
              <a:gd name="T1" fmla="*/ 0 h 457200"/>
              <a:gd name="T2" fmla="*/ 6498 w 2082800"/>
              <a:gd name="T3" fmla="*/ 762542 h 457200"/>
              <a:gd name="T4" fmla="*/ 799139 w 2082800"/>
              <a:gd name="T5" fmla="*/ 791871 h 457200"/>
              <a:gd name="T6" fmla="*/ 79913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73" name="Freeform 72">
            <a:extLst>
              <a:ext uri="{FF2B5EF4-FFF2-40B4-BE49-F238E27FC236}">
                <a16:creationId xmlns:a16="http://schemas.microsoft.com/office/drawing/2014/main" id="{4DD2C8C4-F5BF-CE44-A24B-D5678DD6092B}"/>
              </a:ext>
            </a:extLst>
          </p:cNvPr>
          <p:cNvSpPr>
            <a:spLocks/>
          </p:cNvSpPr>
          <p:nvPr/>
        </p:nvSpPr>
        <p:spPr bwMode="auto">
          <a:xfrm>
            <a:off x="7417246" y="5488852"/>
            <a:ext cx="1839272" cy="385456"/>
          </a:xfrm>
          <a:custGeom>
            <a:avLst/>
            <a:gdLst>
              <a:gd name="T0" fmla="*/ 0 w 2082800"/>
              <a:gd name="T1" fmla="*/ 0 h 457200"/>
              <a:gd name="T2" fmla="*/ 6498 w 2082800"/>
              <a:gd name="T3" fmla="*/ 762542 h 457200"/>
              <a:gd name="T4" fmla="*/ 799143 w 2082800"/>
              <a:gd name="T5" fmla="*/ 791871 h 457200"/>
              <a:gd name="T6" fmla="*/ 799143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32782" name="TextBox 73">
            <a:extLst>
              <a:ext uri="{FF2B5EF4-FFF2-40B4-BE49-F238E27FC236}">
                <a16:creationId xmlns:a16="http://schemas.microsoft.com/office/drawing/2014/main" id="{33B5A663-037C-FE49-800F-2BA379BC2A50}"/>
              </a:ext>
            </a:extLst>
          </p:cNvPr>
          <p:cNvSpPr txBox="1">
            <a:spLocks noChangeArrowheads="1"/>
          </p:cNvSpPr>
          <p:nvPr/>
        </p:nvSpPr>
        <p:spPr bwMode="auto">
          <a:xfrm>
            <a:off x="759772" y="1878263"/>
            <a:ext cx="2153645" cy="44928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102669" tIns="51335" rIns="102669" bIns="51335">
            <a:spAutoFit/>
          </a:bodyPr>
          <a:lstStyle>
            <a:lvl1pPr>
              <a:defRPr sz="2400">
                <a:solidFill>
                  <a:schemeClr val="tx1"/>
                </a:solidFill>
                <a:latin typeface="Comic Sans MS" charset="0"/>
                <a:ea typeface="ＭＳ Ｐゴシック" charset="0"/>
                <a:cs typeface="ＭＳ Ｐゴシック" charset="0"/>
              </a:defRPr>
            </a:lvl1pPr>
            <a:lvl2pPr marL="742950" indent="-285750">
              <a:defRPr sz="2400">
                <a:solidFill>
                  <a:schemeClr val="tx1"/>
                </a:solidFill>
                <a:latin typeface="Comic Sans MS" charset="0"/>
                <a:ea typeface="ＭＳ Ｐゴシック" charset="0"/>
              </a:defRPr>
            </a:lvl2pPr>
            <a:lvl3pPr marL="1143000" indent="-228600">
              <a:defRPr sz="2400">
                <a:solidFill>
                  <a:schemeClr val="tx1"/>
                </a:solidFill>
                <a:latin typeface="Comic Sans MS" charset="0"/>
                <a:ea typeface="ＭＳ Ｐゴシック" charset="0"/>
              </a:defRPr>
            </a:lvl3pPr>
            <a:lvl4pPr marL="1600200" indent="-228600">
              <a:defRPr sz="2400">
                <a:solidFill>
                  <a:schemeClr val="tx1"/>
                </a:solidFill>
                <a:latin typeface="Comic Sans MS" charset="0"/>
                <a:ea typeface="ＭＳ Ｐゴシック" charset="0"/>
              </a:defRPr>
            </a:lvl4pPr>
            <a:lvl5pPr marL="2057400" indent="-228600">
              <a:defRPr sz="2400">
                <a:solidFill>
                  <a:schemeClr val="tx1"/>
                </a:solidFill>
                <a:latin typeface="Comic Sans MS" charset="0"/>
                <a:ea typeface="ＭＳ Ｐゴシック" charset="0"/>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0"/>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0"/>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0"/>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0"/>
              </a:defRPr>
            </a:lvl9pPr>
          </a:lstStyle>
          <a:p>
            <a:pPr>
              <a:defRPr/>
            </a:pPr>
            <a:r>
              <a:rPr lang="en-US" sz="2246" i="1" dirty="0">
                <a:latin typeface="+mj-lt"/>
              </a:rPr>
              <a:t>Source End-Host </a:t>
            </a:r>
          </a:p>
        </p:txBody>
      </p:sp>
      <p:grpSp>
        <p:nvGrpSpPr>
          <p:cNvPr id="76" name="Group 75">
            <a:extLst>
              <a:ext uri="{FF2B5EF4-FFF2-40B4-BE49-F238E27FC236}">
                <a16:creationId xmlns:a16="http://schemas.microsoft.com/office/drawing/2014/main" id="{2EE035C3-0717-0840-9388-DDA1E2B6B4EE}"/>
              </a:ext>
            </a:extLst>
          </p:cNvPr>
          <p:cNvGrpSpPr>
            <a:grpSpLocks/>
          </p:cNvGrpSpPr>
          <p:nvPr/>
        </p:nvGrpSpPr>
        <p:grpSpPr bwMode="auto">
          <a:xfrm>
            <a:off x="8534624" y="1896088"/>
            <a:ext cx="3250754" cy="3618386"/>
            <a:chOff x="6629398" y="1570031"/>
            <a:chExt cx="2438832" cy="4297370"/>
          </a:xfrm>
        </p:grpSpPr>
        <p:grpSp>
          <p:nvGrpSpPr>
            <p:cNvPr id="32802" name="Group 45">
              <a:extLst>
                <a:ext uri="{FF2B5EF4-FFF2-40B4-BE49-F238E27FC236}">
                  <a16:creationId xmlns:a16="http://schemas.microsoft.com/office/drawing/2014/main" id="{C644E345-38BF-E540-AAC0-1798248237E2}"/>
                </a:ext>
              </a:extLst>
            </p:cNvPr>
            <p:cNvGrpSpPr>
              <a:grpSpLocks/>
            </p:cNvGrpSpPr>
            <p:nvPr/>
          </p:nvGrpSpPr>
          <p:grpSpPr bwMode="auto">
            <a:xfrm>
              <a:off x="6629398" y="2088679"/>
              <a:ext cx="2438832" cy="3778722"/>
              <a:chOff x="761998" y="2056923"/>
              <a:chExt cx="2438832" cy="3778722"/>
            </a:xfrm>
          </p:grpSpPr>
          <p:sp>
            <p:nvSpPr>
              <p:cNvPr id="47" name="Rectangle 9">
                <a:extLst>
                  <a:ext uri="{FF2B5EF4-FFF2-40B4-BE49-F238E27FC236}">
                    <a16:creationId xmlns:a16="http://schemas.microsoft.com/office/drawing/2014/main" id="{A20624AB-EF00-A547-B225-118252FA18FE}"/>
                  </a:ext>
                </a:extLst>
              </p:cNvPr>
              <p:cNvSpPr>
                <a:spLocks noChangeArrowheads="1"/>
              </p:cNvSpPr>
              <p:nvPr/>
            </p:nvSpPr>
            <p:spPr bwMode="auto">
              <a:xfrm>
                <a:off x="761998" y="3946284"/>
                <a:ext cx="2438832" cy="944680"/>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Network</a:t>
                </a:r>
              </a:p>
            </p:txBody>
          </p:sp>
          <p:sp>
            <p:nvSpPr>
              <p:cNvPr id="48" name="Rectangle 10">
                <a:extLst>
                  <a:ext uri="{FF2B5EF4-FFF2-40B4-BE49-F238E27FC236}">
                    <a16:creationId xmlns:a16="http://schemas.microsoft.com/office/drawing/2014/main" id="{12BC4D03-380F-F545-A9C1-FB795BAD85E5}"/>
                  </a:ext>
                </a:extLst>
              </p:cNvPr>
              <p:cNvSpPr>
                <a:spLocks noChangeArrowheads="1"/>
              </p:cNvSpPr>
              <p:nvPr/>
            </p:nvSpPr>
            <p:spPr bwMode="auto">
              <a:xfrm>
                <a:off x="761998" y="4890965"/>
                <a:ext cx="2438832" cy="944680"/>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sp>
            <p:nvSpPr>
              <p:cNvPr id="49" name="Rectangle 11">
                <a:extLst>
                  <a:ext uri="{FF2B5EF4-FFF2-40B4-BE49-F238E27FC236}">
                    <a16:creationId xmlns:a16="http://schemas.microsoft.com/office/drawing/2014/main" id="{EB44E558-7F32-DC49-A2E3-81C8116A6B8A}"/>
                  </a:ext>
                </a:extLst>
              </p:cNvPr>
              <p:cNvSpPr>
                <a:spLocks noChangeArrowheads="1"/>
              </p:cNvSpPr>
              <p:nvPr/>
            </p:nvSpPr>
            <p:spPr bwMode="auto">
              <a:xfrm>
                <a:off x="761998" y="3001604"/>
                <a:ext cx="2438832" cy="944680"/>
              </a:xfrm>
              <a:prstGeom prst="rect">
                <a:avLst/>
              </a:prstGeom>
              <a:solidFill>
                <a:schemeClr val="accent1"/>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Transport</a:t>
                </a:r>
              </a:p>
            </p:txBody>
          </p:sp>
          <p:sp>
            <p:nvSpPr>
              <p:cNvPr id="50" name="Rectangle 12">
                <a:extLst>
                  <a:ext uri="{FF2B5EF4-FFF2-40B4-BE49-F238E27FC236}">
                    <a16:creationId xmlns:a16="http://schemas.microsoft.com/office/drawing/2014/main" id="{F79386E9-572D-AE42-B435-EA8A61DA630C}"/>
                  </a:ext>
                </a:extLst>
              </p:cNvPr>
              <p:cNvSpPr>
                <a:spLocks noChangeArrowheads="1"/>
              </p:cNvSpPr>
              <p:nvPr/>
            </p:nvSpPr>
            <p:spPr bwMode="auto">
              <a:xfrm rot="16200000">
                <a:off x="1509074" y="1309847"/>
                <a:ext cx="944680" cy="2438832"/>
              </a:xfrm>
              <a:prstGeom prst="rect">
                <a:avLst/>
              </a:prstGeom>
              <a:solidFill>
                <a:schemeClr val="accent6">
                  <a:lumMod val="60000"/>
                  <a:lumOff val="40000"/>
                </a:schemeClr>
              </a:solidFill>
              <a:ln w="38100">
                <a:solidFill>
                  <a:schemeClr val="tx1"/>
                </a:solidFill>
                <a:miter lim="800000"/>
                <a:headEnd/>
                <a:tailEnd/>
              </a:ln>
              <a:effectLst/>
            </p:spPr>
            <p:txBody>
              <a:bodyPr vert="eaVert" wrap="none" anchor="ctr"/>
              <a:lstStyle/>
              <a:p>
                <a:pPr algn="ctr" eaLnBrk="1" hangingPunct="1">
                  <a:defRPr/>
                </a:pPr>
                <a:endParaRPr lang="en-US" sz="3158">
                  <a:latin typeface="+mj-lt"/>
                  <a:ea typeface="ＭＳ Ｐゴシック" charset="0"/>
                </a:endParaRPr>
              </a:p>
            </p:txBody>
          </p:sp>
          <p:sp>
            <p:nvSpPr>
              <p:cNvPr id="51" name="Text Box 28">
                <a:extLst>
                  <a:ext uri="{FF2B5EF4-FFF2-40B4-BE49-F238E27FC236}">
                    <a16:creationId xmlns:a16="http://schemas.microsoft.com/office/drawing/2014/main" id="{CEE153CB-7D1F-DD47-903A-A1EE2F061CC3}"/>
                  </a:ext>
                </a:extLst>
              </p:cNvPr>
              <p:cNvSpPr txBox="1">
                <a:spLocks noChangeArrowheads="1"/>
              </p:cNvSpPr>
              <p:nvPr/>
            </p:nvSpPr>
            <p:spPr bwMode="auto">
              <a:xfrm>
                <a:off x="1233383" y="2239509"/>
                <a:ext cx="1951567" cy="68681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defRPr/>
                </a:pPr>
                <a:r>
                  <a:rPr lang="en-US" sz="3158" dirty="0">
                    <a:latin typeface="+mj-lt"/>
                    <a:ea typeface="ＭＳ Ｐゴシック" charset="0"/>
                  </a:rPr>
                  <a:t>Application</a:t>
                </a:r>
              </a:p>
            </p:txBody>
          </p:sp>
        </p:grpSp>
        <p:sp>
          <p:nvSpPr>
            <p:cNvPr id="32803" name="TextBox 74">
              <a:extLst>
                <a:ext uri="{FF2B5EF4-FFF2-40B4-BE49-F238E27FC236}">
                  <a16:creationId xmlns:a16="http://schemas.microsoft.com/office/drawing/2014/main" id="{3A156852-C2F7-D641-9E69-EFB2FDE37D2D}"/>
                </a:ext>
              </a:extLst>
            </p:cNvPr>
            <p:cNvSpPr txBox="1">
              <a:spLocks noChangeArrowheads="1"/>
            </p:cNvSpPr>
            <p:nvPr/>
          </p:nvSpPr>
          <p:spPr bwMode="auto">
            <a:xfrm>
              <a:off x="6812436" y="1570031"/>
              <a:ext cx="2008441" cy="52011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omic Sans MS" charset="0"/>
                  <a:ea typeface="ＭＳ Ｐゴシック" charset="0"/>
                  <a:cs typeface="ＭＳ Ｐゴシック" charset="0"/>
                </a:defRPr>
              </a:lvl1pPr>
              <a:lvl2pPr marL="742950" indent="-285750">
                <a:defRPr sz="2400">
                  <a:solidFill>
                    <a:schemeClr val="tx1"/>
                  </a:solidFill>
                  <a:latin typeface="Comic Sans MS" charset="0"/>
                  <a:ea typeface="ＭＳ Ｐゴシック" charset="0"/>
                </a:defRPr>
              </a:lvl2pPr>
              <a:lvl3pPr marL="1143000" indent="-228600">
                <a:defRPr sz="2400">
                  <a:solidFill>
                    <a:schemeClr val="tx1"/>
                  </a:solidFill>
                  <a:latin typeface="Comic Sans MS" charset="0"/>
                  <a:ea typeface="ＭＳ Ｐゴシック" charset="0"/>
                </a:defRPr>
              </a:lvl3pPr>
              <a:lvl4pPr marL="1600200" indent="-228600">
                <a:defRPr sz="2400">
                  <a:solidFill>
                    <a:schemeClr val="tx1"/>
                  </a:solidFill>
                  <a:latin typeface="Comic Sans MS" charset="0"/>
                  <a:ea typeface="ＭＳ Ｐゴシック" charset="0"/>
                </a:defRPr>
              </a:lvl4pPr>
              <a:lvl5pPr marL="2057400" indent="-228600">
                <a:defRPr sz="2400">
                  <a:solidFill>
                    <a:schemeClr val="tx1"/>
                  </a:solidFill>
                  <a:latin typeface="Comic Sans MS" charset="0"/>
                  <a:ea typeface="ＭＳ Ｐゴシック" charset="0"/>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0"/>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0"/>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0"/>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0"/>
                </a:defRPr>
              </a:lvl9pPr>
            </a:lstStyle>
            <a:p>
              <a:pPr>
                <a:defRPr/>
              </a:pPr>
              <a:r>
                <a:rPr lang="en-US" sz="2246" i="1" dirty="0">
                  <a:latin typeface="+mj-lt"/>
                </a:rPr>
                <a:t>Destination End-Host </a:t>
              </a:r>
            </a:p>
          </p:txBody>
        </p:sp>
      </p:grpSp>
      <p:grpSp>
        <p:nvGrpSpPr>
          <p:cNvPr id="77" name="Group 76">
            <a:extLst>
              <a:ext uri="{FF2B5EF4-FFF2-40B4-BE49-F238E27FC236}">
                <a16:creationId xmlns:a16="http://schemas.microsoft.com/office/drawing/2014/main" id="{8C7463EE-A4AD-AE4F-8F7A-4B27618D9AFD}"/>
              </a:ext>
            </a:extLst>
          </p:cNvPr>
          <p:cNvGrpSpPr>
            <a:grpSpLocks/>
          </p:cNvGrpSpPr>
          <p:nvPr/>
        </p:nvGrpSpPr>
        <p:grpSpPr bwMode="auto">
          <a:xfrm>
            <a:off x="6246396" y="3904693"/>
            <a:ext cx="2074333" cy="1577474"/>
            <a:chOff x="3124200" y="3962401"/>
            <a:chExt cx="1555749" cy="1872720"/>
          </a:xfrm>
        </p:grpSpPr>
        <p:sp>
          <p:nvSpPr>
            <p:cNvPr id="78" name="Rectangle 9">
              <a:extLst>
                <a:ext uri="{FF2B5EF4-FFF2-40B4-BE49-F238E27FC236}">
                  <a16:creationId xmlns:a16="http://schemas.microsoft.com/office/drawing/2014/main" id="{499A98CD-8040-6D49-85B5-73F24B0F9A67}"/>
                </a:ext>
              </a:extLst>
            </p:cNvPr>
            <p:cNvSpPr>
              <a:spLocks noChangeArrowheads="1"/>
            </p:cNvSpPr>
            <p:nvPr/>
          </p:nvSpPr>
          <p:spPr bwMode="auto">
            <a:xfrm>
              <a:off x="3124200" y="3962401"/>
              <a:ext cx="1555749" cy="928425"/>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Network</a:t>
              </a:r>
            </a:p>
          </p:txBody>
        </p:sp>
        <p:sp>
          <p:nvSpPr>
            <p:cNvPr id="79" name="Rectangle 10">
              <a:extLst>
                <a:ext uri="{FF2B5EF4-FFF2-40B4-BE49-F238E27FC236}">
                  <a16:creationId xmlns:a16="http://schemas.microsoft.com/office/drawing/2014/main" id="{E57C0748-F705-1A44-BEFF-21925CFD140D}"/>
                </a:ext>
              </a:extLst>
            </p:cNvPr>
            <p:cNvSpPr>
              <a:spLocks noChangeArrowheads="1"/>
            </p:cNvSpPr>
            <p:nvPr/>
          </p:nvSpPr>
          <p:spPr bwMode="auto">
            <a:xfrm>
              <a:off x="3124200" y="4906696"/>
              <a:ext cx="1555749" cy="928425"/>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grpSp>
      <p:sp>
        <p:nvSpPr>
          <p:cNvPr id="85" name="TextBox 84">
            <a:extLst>
              <a:ext uri="{FF2B5EF4-FFF2-40B4-BE49-F238E27FC236}">
                <a16:creationId xmlns:a16="http://schemas.microsoft.com/office/drawing/2014/main" id="{45221E9E-C3B0-7748-AE9E-9372AAD7531E}"/>
              </a:ext>
            </a:extLst>
          </p:cNvPr>
          <p:cNvSpPr txBox="1"/>
          <p:nvPr/>
        </p:nvSpPr>
        <p:spPr>
          <a:xfrm>
            <a:off x="6551641" y="3364386"/>
            <a:ext cx="1278727" cy="589640"/>
          </a:xfrm>
          <a:prstGeom prst="rect">
            <a:avLst/>
          </a:prstGeom>
          <a:noFill/>
        </p:spPr>
        <p:txBody>
          <a:bodyPr wrap="none" lIns="102669" tIns="51335" rIns="102669" bIns="51335">
            <a:spAutoFit/>
          </a:bodyPr>
          <a:lstStyle/>
          <a:p>
            <a:pPr>
              <a:defRPr/>
            </a:pPr>
            <a:r>
              <a:rPr lang="en-US" sz="3158" i="1" dirty="0">
                <a:latin typeface="+mj-lt"/>
                <a:ea typeface="ＭＳ Ｐゴシック" charset="0"/>
                <a:cs typeface="ＭＳ Ｐゴシック" charset="0"/>
              </a:rPr>
              <a:t>Router</a:t>
            </a:r>
          </a:p>
        </p:txBody>
      </p:sp>
    </p:spTree>
    <p:extLst>
      <p:ext uri="{BB962C8B-B14F-4D97-AF65-F5344CB8AC3E}">
        <p14:creationId xmlns:p14="http://schemas.microsoft.com/office/powerpoint/2010/main" val="36011354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650294" y="144098"/>
            <a:ext cx="6871944" cy="750203"/>
          </a:xfrm>
          <a:prstGeom prst="rect">
            <a:avLst/>
          </a:prstGeom>
          <a:noFill/>
          <a:ln>
            <a:solidFill>
              <a:schemeClr val="tx1"/>
            </a:solidFill>
          </a:ln>
        </p:spPr>
        <p:txBody>
          <a:bodyPr wrap="none" lIns="57149" tIns="28574" rIns="57149" bIns="28574">
            <a:spAutoFit/>
          </a:bodyPr>
          <a:lstStyle/>
          <a:p>
            <a:pPr algn="ctr">
              <a:defRPr/>
            </a:pPr>
            <a:r>
              <a:rPr lang="en-US" sz="2250" dirty="0">
                <a:latin typeface="+mj-lt"/>
              </a:rPr>
              <a:t>Autonomous Systems (AS’s) usually connect to each other </a:t>
            </a:r>
          </a:p>
          <a:p>
            <a:pPr algn="ctr">
              <a:defRPr/>
            </a:pPr>
            <a:r>
              <a:rPr lang="en-US" sz="2250" dirty="0">
                <a:latin typeface="+mj-lt"/>
              </a:rPr>
              <a:t>in an Internet </a:t>
            </a:r>
            <a:r>
              <a:rPr lang="en-US" sz="2250" dirty="0" err="1">
                <a:latin typeface="+mj-lt"/>
              </a:rPr>
              <a:t>eXchange</a:t>
            </a:r>
            <a:r>
              <a:rPr lang="en-US" sz="2250" dirty="0">
                <a:latin typeface="+mj-lt"/>
              </a:rPr>
              <a:t> Point (IXP)</a:t>
            </a:r>
          </a:p>
        </p:txBody>
      </p:sp>
      <p:grpSp>
        <p:nvGrpSpPr>
          <p:cNvPr id="16" name="Group 15">
            <a:extLst>
              <a:ext uri="{FF2B5EF4-FFF2-40B4-BE49-F238E27FC236}">
                <a16:creationId xmlns:a16="http://schemas.microsoft.com/office/drawing/2014/main" id="{AFF76B9B-DCC9-3948-A130-4266CC802619}"/>
              </a:ext>
            </a:extLst>
          </p:cNvPr>
          <p:cNvGrpSpPr/>
          <p:nvPr/>
        </p:nvGrpSpPr>
        <p:grpSpPr>
          <a:xfrm>
            <a:off x="2431296" y="1484687"/>
            <a:ext cx="3057515" cy="4423749"/>
            <a:chOff x="6172200" y="1634403"/>
            <a:chExt cx="3669018" cy="5308499"/>
          </a:xfrm>
        </p:grpSpPr>
        <p:sp>
          <p:nvSpPr>
            <p:cNvPr id="122" name="Can 121">
              <a:extLst>
                <a:ext uri="{FF2B5EF4-FFF2-40B4-BE49-F238E27FC236}">
                  <a16:creationId xmlns:a16="http://schemas.microsoft.com/office/drawing/2014/main" id="{22B011B0-34E0-D04E-BC8B-28DFCA76FC8A}"/>
                </a:ext>
              </a:extLst>
            </p:cNvPr>
            <p:cNvSpPr>
              <a:spLocks noChangeArrowheads="1"/>
            </p:cNvSpPr>
            <p:nvPr/>
          </p:nvSpPr>
          <p:spPr bwMode="auto">
            <a:xfrm>
              <a:off x="8222909" y="2469858"/>
              <a:ext cx="1618309" cy="900244"/>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123" name="Can 122">
              <a:extLst>
                <a:ext uri="{FF2B5EF4-FFF2-40B4-BE49-F238E27FC236}">
                  <a16:creationId xmlns:a16="http://schemas.microsoft.com/office/drawing/2014/main" id="{D108583A-A68F-634E-9B25-1173F003E3DB}"/>
                </a:ext>
              </a:extLst>
            </p:cNvPr>
            <p:cNvSpPr>
              <a:spLocks noChangeArrowheads="1"/>
            </p:cNvSpPr>
            <p:nvPr/>
          </p:nvSpPr>
          <p:spPr bwMode="auto">
            <a:xfrm>
              <a:off x="6172200" y="5158621"/>
              <a:ext cx="1905000" cy="900229"/>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14" name="TextBox 13">
              <a:extLst>
                <a:ext uri="{FF2B5EF4-FFF2-40B4-BE49-F238E27FC236}">
                  <a16:creationId xmlns:a16="http://schemas.microsoft.com/office/drawing/2014/main" id="{C51B4EB3-B452-5C48-AEC3-2B0E5FBADD19}"/>
                </a:ext>
              </a:extLst>
            </p:cNvPr>
            <p:cNvSpPr txBox="1"/>
            <p:nvPr/>
          </p:nvSpPr>
          <p:spPr>
            <a:xfrm>
              <a:off x="6277910" y="6093439"/>
              <a:ext cx="1316515" cy="849463"/>
            </a:xfrm>
            <a:prstGeom prst="rect">
              <a:avLst/>
            </a:prstGeom>
            <a:noFill/>
          </p:spPr>
          <p:txBody>
            <a:bodyPr wrap="none" rtlCol="0">
              <a:spAutoFit/>
            </a:bodyPr>
            <a:lstStyle/>
            <a:p>
              <a:pPr algn="ctr"/>
              <a:r>
                <a:rPr lang="en-US" sz="2000" b="1" dirty="0"/>
                <a:t>Stanford</a:t>
              </a:r>
            </a:p>
            <a:p>
              <a:pPr algn="ctr"/>
              <a:r>
                <a:rPr lang="en-US" sz="2000" dirty="0"/>
                <a:t>AS 32</a:t>
              </a:r>
            </a:p>
          </p:txBody>
        </p:sp>
        <p:sp>
          <p:nvSpPr>
            <p:cNvPr id="132" name="TextBox 131">
              <a:extLst>
                <a:ext uri="{FF2B5EF4-FFF2-40B4-BE49-F238E27FC236}">
                  <a16:creationId xmlns:a16="http://schemas.microsoft.com/office/drawing/2014/main" id="{8C17C86F-4448-3C4C-BC92-565248CF3E1A}"/>
                </a:ext>
              </a:extLst>
            </p:cNvPr>
            <p:cNvSpPr txBox="1"/>
            <p:nvPr/>
          </p:nvSpPr>
          <p:spPr>
            <a:xfrm>
              <a:off x="8516828" y="1634403"/>
              <a:ext cx="1235339" cy="849463"/>
            </a:xfrm>
            <a:prstGeom prst="rect">
              <a:avLst/>
            </a:prstGeom>
            <a:noFill/>
          </p:spPr>
          <p:txBody>
            <a:bodyPr wrap="none" rtlCol="0">
              <a:spAutoFit/>
            </a:bodyPr>
            <a:lstStyle/>
            <a:p>
              <a:pPr algn="ctr"/>
              <a:r>
                <a:rPr lang="en-US" sz="2000" b="1" dirty="0" err="1"/>
                <a:t>he.net</a:t>
              </a:r>
              <a:endParaRPr lang="en-US" sz="2000" b="1" dirty="0"/>
            </a:p>
            <a:p>
              <a:pPr algn="ctr"/>
              <a:r>
                <a:rPr lang="en-US" sz="2000" dirty="0"/>
                <a:t>AS 6939</a:t>
              </a:r>
            </a:p>
          </p:txBody>
        </p:sp>
      </p:grpSp>
      <p:grpSp>
        <p:nvGrpSpPr>
          <p:cNvPr id="18" name="Group 17">
            <a:extLst>
              <a:ext uri="{FF2B5EF4-FFF2-40B4-BE49-F238E27FC236}">
                <a16:creationId xmlns:a16="http://schemas.microsoft.com/office/drawing/2014/main" id="{6FA73F70-B510-8B44-B824-36F55133E985}"/>
              </a:ext>
            </a:extLst>
          </p:cNvPr>
          <p:cNvGrpSpPr/>
          <p:nvPr/>
        </p:nvGrpSpPr>
        <p:grpSpPr>
          <a:xfrm>
            <a:off x="5523124" y="3429000"/>
            <a:ext cx="3840416" cy="3072521"/>
            <a:chOff x="9882394" y="3967579"/>
            <a:chExt cx="4608500" cy="3687025"/>
          </a:xfrm>
        </p:grpSpPr>
        <p:sp>
          <p:nvSpPr>
            <p:cNvPr id="129" name="Can 128">
              <a:extLst>
                <a:ext uri="{FF2B5EF4-FFF2-40B4-BE49-F238E27FC236}">
                  <a16:creationId xmlns:a16="http://schemas.microsoft.com/office/drawing/2014/main" id="{F2A270BF-D470-D243-B994-5D872DE08546}"/>
                </a:ext>
              </a:extLst>
            </p:cNvPr>
            <p:cNvSpPr>
              <a:spLocks noChangeArrowheads="1"/>
            </p:cNvSpPr>
            <p:nvPr/>
          </p:nvSpPr>
          <p:spPr bwMode="auto">
            <a:xfrm>
              <a:off x="11351895" y="3967579"/>
              <a:ext cx="1905000" cy="900229"/>
            </a:xfrm>
            <a:prstGeom prst="can">
              <a:avLst>
                <a:gd name="adj" fmla="val 50000"/>
              </a:avLst>
            </a:prstGeom>
            <a:solidFill>
              <a:schemeClr val="bg1">
                <a:lumMod val="65000"/>
              </a:schemeClr>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131" name="Can 130">
              <a:extLst>
                <a:ext uri="{FF2B5EF4-FFF2-40B4-BE49-F238E27FC236}">
                  <a16:creationId xmlns:a16="http://schemas.microsoft.com/office/drawing/2014/main" id="{FB68DC1C-BD8E-0A4C-815B-CC115FEB1D4B}"/>
                </a:ext>
              </a:extLst>
            </p:cNvPr>
            <p:cNvSpPr>
              <a:spLocks noChangeArrowheads="1"/>
            </p:cNvSpPr>
            <p:nvPr/>
          </p:nvSpPr>
          <p:spPr bwMode="auto">
            <a:xfrm>
              <a:off x="10065573" y="5905155"/>
              <a:ext cx="1905000" cy="900229"/>
            </a:xfrm>
            <a:prstGeom prst="can">
              <a:avLst>
                <a:gd name="adj" fmla="val 50000"/>
              </a:avLst>
            </a:prstGeom>
            <a:solidFill>
              <a:schemeClr val="bg1">
                <a:lumMod val="65000"/>
              </a:schemeClr>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133" name="TextBox 132">
              <a:extLst>
                <a:ext uri="{FF2B5EF4-FFF2-40B4-BE49-F238E27FC236}">
                  <a16:creationId xmlns:a16="http://schemas.microsoft.com/office/drawing/2014/main" id="{CFA878E3-6335-B54B-8278-009E05DF35F6}"/>
                </a:ext>
              </a:extLst>
            </p:cNvPr>
            <p:cNvSpPr txBox="1"/>
            <p:nvPr/>
          </p:nvSpPr>
          <p:spPr>
            <a:xfrm>
              <a:off x="11957752" y="6001356"/>
              <a:ext cx="1235339" cy="849463"/>
            </a:xfrm>
            <a:prstGeom prst="rect">
              <a:avLst/>
            </a:prstGeom>
            <a:noFill/>
          </p:spPr>
          <p:txBody>
            <a:bodyPr wrap="none" rtlCol="0">
              <a:spAutoFit/>
            </a:bodyPr>
            <a:lstStyle/>
            <a:p>
              <a:pPr algn="ctr"/>
              <a:r>
                <a:rPr lang="en-US" sz="2000" b="1" dirty="0"/>
                <a:t>CENIC</a:t>
              </a:r>
            </a:p>
            <a:p>
              <a:pPr algn="ctr"/>
              <a:r>
                <a:rPr lang="en-US" sz="2000" dirty="0"/>
                <a:t>AS 2152</a:t>
              </a:r>
            </a:p>
          </p:txBody>
        </p:sp>
        <p:sp>
          <p:nvSpPr>
            <p:cNvPr id="134" name="TextBox 133">
              <a:extLst>
                <a:ext uri="{FF2B5EF4-FFF2-40B4-BE49-F238E27FC236}">
                  <a16:creationId xmlns:a16="http://schemas.microsoft.com/office/drawing/2014/main" id="{381F3662-86FB-0146-B1E0-0D5377CB711C}"/>
                </a:ext>
              </a:extLst>
            </p:cNvPr>
            <p:cNvSpPr txBox="1"/>
            <p:nvPr/>
          </p:nvSpPr>
          <p:spPr>
            <a:xfrm>
              <a:off x="13255555" y="3980822"/>
              <a:ext cx="1235339" cy="849463"/>
            </a:xfrm>
            <a:prstGeom prst="rect">
              <a:avLst/>
            </a:prstGeom>
            <a:noFill/>
          </p:spPr>
          <p:txBody>
            <a:bodyPr wrap="none" rtlCol="0">
              <a:spAutoFit/>
            </a:bodyPr>
            <a:lstStyle/>
            <a:p>
              <a:pPr algn="ctr"/>
              <a:r>
                <a:rPr lang="en-US" sz="2000" b="1" dirty="0"/>
                <a:t>Level3</a:t>
              </a:r>
            </a:p>
            <a:p>
              <a:pPr algn="ctr"/>
              <a:r>
                <a:rPr lang="en-US" sz="2000" dirty="0"/>
                <a:t>AS 3356</a:t>
              </a:r>
            </a:p>
          </p:txBody>
        </p:sp>
        <p:sp>
          <p:nvSpPr>
            <p:cNvPr id="15" name="TextBox 14">
              <a:extLst>
                <a:ext uri="{FF2B5EF4-FFF2-40B4-BE49-F238E27FC236}">
                  <a16:creationId xmlns:a16="http://schemas.microsoft.com/office/drawing/2014/main" id="{41889A47-544A-F34B-9C76-F77EFCB5DC40}"/>
                </a:ext>
              </a:extLst>
            </p:cNvPr>
            <p:cNvSpPr txBox="1"/>
            <p:nvPr/>
          </p:nvSpPr>
          <p:spPr>
            <a:xfrm>
              <a:off x="9882394" y="7051285"/>
              <a:ext cx="3847515" cy="603319"/>
            </a:xfrm>
            <a:prstGeom prst="rect">
              <a:avLst/>
            </a:prstGeom>
            <a:noFill/>
          </p:spPr>
          <p:txBody>
            <a:bodyPr wrap="none" rtlCol="0">
              <a:spAutoFit/>
            </a:bodyPr>
            <a:lstStyle/>
            <a:p>
              <a:r>
                <a:rPr lang="en-US" sz="2667" dirty="0"/>
                <a:t>Other ISPs at local IXP</a:t>
              </a:r>
            </a:p>
          </p:txBody>
        </p:sp>
      </p:grpSp>
      <p:grpSp>
        <p:nvGrpSpPr>
          <p:cNvPr id="66" name="Group 65">
            <a:extLst>
              <a:ext uri="{FF2B5EF4-FFF2-40B4-BE49-F238E27FC236}">
                <a16:creationId xmlns:a16="http://schemas.microsoft.com/office/drawing/2014/main" id="{0F1AFF29-4DF4-EF42-86B0-A097BA35B35A}"/>
              </a:ext>
            </a:extLst>
          </p:cNvPr>
          <p:cNvGrpSpPr/>
          <p:nvPr/>
        </p:nvGrpSpPr>
        <p:grpSpPr>
          <a:xfrm>
            <a:off x="4018796" y="2931103"/>
            <a:ext cx="2728913" cy="2112544"/>
            <a:chOff x="8077200" y="3370102"/>
            <a:chExt cx="3274695" cy="2535053"/>
          </a:xfrm>
        </p:grpSpPr>
        <p:sp>
          <p:nvSpPr>
            <p:cNvPr id="67" name="Cube 66">
              <a:extLst>
                <a:ext uri="{FF2B5EF4-FFF2-40B4-BE49-F238E27FC236}">
                  <a16:creationId xmlns:a16="http://schemas.microsoft.com/office/drawing/2014/main" id="{E6321235-39B5-D845-83A8-2C4DAE48EFC1}"/>
                </a:ext>
              </a:extLst>
            </p:cNvPr>
            <p:cNvSpPr/>
            <p:nvPr/>
          </p:nvSpPr>
          <p:spPr bwMode="auto">
            <a:xfrm>
              <a:off x="8814588" y="4186870"/>
              <a:ext cx="1673581" cy="823748"/>
            </a:xfrm>
            <a:prstGeom prst="cube">
              <a:avLst>
                <a:gd name="adj" fmla="val 45813"/>
              </a:avLst>
            </a:prstGeom>
            <a:solidFill>
              <a:srgbClr val="92D05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76200" tIns="38100" rIns="76200" bIns="38100" numCol="1" rtlCol="0" anchor="t" anchorCtr="0" compatLnSpc="1">
              <a:prstTxWarp prst="textNoShape">
                <a:avLst/>
              </a:prstTxWarp>
            </a:bodyPr>
            <a:lstStyle/>
            <a:p>
              <a:pPr defTabSz="761970" eaLnBrk="0" fontAlgn="base" hangingPunct="0">
                <a:spcBef>
                  <a:spcPct val="0"/>
                </a:spcBef>
                <a:spcAft>
                  <a:spcPct val="0"/>
                </a:spcAft>
              </a:pPr>
              <a:endParaRPr lang="en-US" sz="2000">
                <a:latin typeface="Comic Sans MS" charset="0"/>
                <a:ea typeface="ＭＳ Ｐゴシック" charset="0"/>
              </a:endParaRPr>
            </a:p>
          </p:txBody>
        </p:sp>
        <p:cxnSp>
          <p:nvCxnSpPr>
            <p:cNvPr id="68" name="Straight Connector 67">
              <a:extLst>
                <a:ext uri="{FF2B5EF4-FFF2-40B4-BE49-F238E27FC236}">
                  <a16:creationId xmlns:a16="http://schemas.microsoft.com/office/drawing/2014/main" id="{6589F0C2-D919-AB4D-8205-A82C352412F7}"/>
                </a:ext>
              </a:extLst>
            </p:cNvPr>
            <p:cNvCxnSpPr>
              <a:endCxn id="67" idx="0"/>
            </p:cNvCxnSpPr>
            <p:nvPr/>
          </p:nvCxnSpPr>
          <p:spPr bwMode="auto">
            <a:xfrm>
              <a:off x="9032064" y="3370102"/>
              <a:ext cx="808006" cy="816768"/>
            </a:xfrm>
            <a:prstGeom prst="line">
              <a:avLst/>
            </a:prstGeom>
            <a:solidFill>
              <a:schemeClr val="accent1"/>
            </a:solidFill>
            <a:ln w="57150" cap="flat" cmpd="sng" algn="ctr">
              <a:solidFill>
                <a:srgbClr val="92D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69" name="Straight Connector 68">
              <a:extLst>
                <a:ext uri="{FF2B5EF4-FFF2-40B4-BE49-F238E27FC236}">
                  <a16:creationId xmlns:a16="http://schemas.microsoft.com/office/drawing/2014/main" id="{B244D067-4B32-6640-B91F-41890B78AAF0}"/>
                </a:ext>
              </a:extLst>
            </p:cNvPr>
            <p:cNvCxnSpPr>
              <a:cxnSpLocks/>
              <a:stCxn id="67" idx="5"/>
            </p:cNvCxnSpPr>
            <p:nvPr/>
          </p:nvCxnSpPr>
          <p:spPr bwMode="auto">
            <a:xfrm>
              <a:off x="10488169" y="4410052"/>
              <a:ext cx="863726" cy="7642"/>
            </a:xfrm>
            <a:prstGeom prst="line">
              <a:avLst/>
            </a:prstGeom>
            <a:solidFill>
              <a:schemeClr val="accent1"/>
            </a:solidFill>
            <a:ln w="57150" cap="flat" cmpd="sng" algn="ctr">
              <a:solidFill>
                <a:srgbClr val="92D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0" name="Straight Connector 69">
              <a:extLst>
                <a:ext uri="{FF2B5EF4-FFF2-40B4-BE49-F238E27FC236}">
                  <a16:creationId xmlns:a16="http://schemas.microsoft.com/office/drawing/2014/main" id="{87D710C3-9522-CA44-A7A8-E2177CD5810A}"/>
                </a:ext>
              </a:extLst>
            </p:cNvPr>
            <p:cNvCxnSpPr>
              <a:cxnSpLocks/>
              <a:stCxn id="67" idx="3"/>
            </p:cNvCxnSpPr>
            <p:nvPr/>
          </p:nvCxnSpPr>
          <p:spPr bwMode="auto">
            <a:xfrm>
              <a:off x="9462687" y="5010618"/>
              <a:ext cx="1555386" cy="894537"/>
            </a:xfrm>
            <a:prstGeom prst="line">
              <a:avLst/>
            </a:prstGeom>
            <a:solidFill>
              <a:schemeClr val="accent1"/>
            </a:solidFill>
            <a:ln w="57150" cap="flat" cmpd="sng" algn="ctr">
              <a:solidFill>
                <a:srgbClr val="92D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1" name="Straight Connector 70">
              <a:extLst>
                <a:ext uri="{FF2B5EF4-FFF2-40B4-BE49-F238E27FC236}">
                  <a16:creationId xmlns:a16="http://schemas.microsoft.com/office/drawing/2014/main" id="{F4A34FF6-C97D-734D-98CD-C8644AED480E}"/>
                </a:ext>
              </a:extLst>
            </p:cNvPr>
            <p:cNvCxnSpPr>
              <a:cxnSpLocks/>
            </p:cNvCxnSpPr>
            <p:nvPr/>
          </p:nvCxnSpPr>
          <p:spPr bwMode="auto">
            <a:xfrm flipV="1">
              <a:off x="8077200" y="4867808"/>
              <a:ext cx="1243493" cy="740928"/>
            </a:xfrm>
            <a:prstGeom prst="line">
              <a:avLst/>
            </a:prstGeom>
            <a:solidFill>
              <a:schemeClr val="accent1"/>
            </a:solidFill>
            <a:ln w="57150" cap="flat" cmpd="sng" algn="ctr">
              <a:solidFill>
                <a:srgbClr val="92D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grpSp>
        <p:nvGrpSpPr>
          <p:cNvPr id="11" name="Group 10">
            <a:extLst>
              <a:ext uri="{FF2B5EF4-FFF2-40B4-BE49-F238E27FC236}">
                <a16:creationId xmlns:a16="http://schemas.microsoft.com/office/drawing/2014/main" id="{333EC20D-63F1-8E43-9F0D-CC36DD06060B}"/>
              </a:ext>
            </a:extLst>
          </p:cNvPr>
          <p:cNvGrpSpPr/>
          <p:nvPr/>
        </p:nvGrpSpPr>
        <p:grpSpPr>
          <a:xfrm>
            <a:off x="5821447" y="1849200"/>
            <a:ext cx="2941881" cy="1733719"/>
            <a:chOff x="10240380" y="2071818"/>
            <a:chExt cx="3530256" cy="2080463"/>
          </a:xfrm>
        </p:grpSpPr>
        <p:sp>
          <p:nvSpPr>
            <p:cNvPr id="4" name="TextBox 3">
              <a:extLst>
                <a:ext uri="{FF2B5EF4-FFF2-40B4-BE49-F238E27FC236}">
                  <a16:creationId xmlns:a16="http://schemas.microsoft.com/office/drawing/2014/main" id="{B4D0BF40-5447-B44B-9891-3692E0CBA1E4}"/>
                </a:ext>
              </a:extLst>
            </p:cNvPr>
            <p:cNvSpPr txBox="1"/>
            <p:nvPr/>
          </p:nvSpPr>
          <p:spPr>
            <a:xfrm>
              <a:off x="11102213" y="2071818"/>
              <a:ext cx="2668423" cy="849463"/>
            </a:xfrm>
            <a:prstGeom prst="rect">
              <a:avLst/>
            </a:prstGeom>
            <a:noFill/>
          </p:spPr>
          <p:txBody>
            <a:bodyPr wrap="none" rtlCol="0">
              <a:spAutoFit/>
            </a:bodyPr>
            <a:lstStyle/>
            <a:p>
              <a:pPr algn="ctr"/>
              <a:r>
                <a:rPr lang="en-US" sz="2000" dirty="0"/>
                <a:t>Ethernet Switch(es)</a:t>
              </a:r>
            </a:p>
            <a:p>
              <a:pPr algn="ctr"/>
              <a:r>
                <a:rPr lang="en-US" sz="2000" dirty="0"/>
                <a:t>Provided by IXP</a:t>
              </a:r>
            </a:p>
          </p:txBody>
        </p:sp>
        <p:cxnSp>
          <p:nvCxnSpPr>
            <p:cNvPr id="10" name="Straight Arrow Connector 9">
              <a:extLst>
                <a:ext uri="{FF2B5EF4-FFF2-40B4-BE49-F238E27FC236}">
                  <a16:creationId xmlns:a16="http://schemas.microsoft.com/office/drawing/2014/main" id="{D4595BA4-3B98-A848-AF10-399258301DEF}"/>
                </a:ext>
              </a:extLst>
            </p:cNvPr>
            <p:cNvCxnSpPr/>
            <p:nvPr/>
          </p:nvCxnSpPr>
          <p:spPr bwMode="auto">
            <a:xfrm flipH="1">
              <a:off x="10240380" y="2894558"/>
              <a:ext cx="1219147" cy="1257723"/>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39095356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627A5-1A22-6C49-9CB3-970F018B420B}"/>
              </a:ext>
            </a:extLst>
          </p:cNvPr>
          <p:cNvSpPr>
            <a:spLocks noGrp="1"/>
          </p:cNvSpPr>
          <p:nvPr>
            <p:ph type="title"/>
          </p:nvPr>
        </p:nvSpPr>
        <p:spPr/>
        <p:txBody>
          <a:bodyPr/>
          <a:lstStyle/>
          <a:p>
            <a:pPr>
              <a:defRPr/>
            </a:pPr>
            <a:r>
              <a:rPr lang="en-US" dirty="0">
                <a:ea typeface="+mj-ea"/>
                <a:cs typeface="+mj-cs"/>
              </a:rPr>
              <a:t>The 4 Layer Internet Model</a:t>
            </a:r>
          </a:p>
        </p:txBody>
      </p:sp>
      <p:grpSp>
        <p:nvGrpSpPr>
          <p:cNvPr id="14" name="Group 13">
            <a:extLst>
              <a:ext uri="{FF2B5EF4-FFF2-40B4-BE49-F238E27FC236}">
                <a16:creationId xmlns:a16="http://schemas.microsoft.com/office/drawing/2014/main" id="{EACC0976-32BC-0344-90E6-C038454A662D}"/>
              </a:ext>
            </a:extLst>
          </p:cNvPr>
          <p:cNvGrpSpPr>
            <a:grpSpLocks/>
          </p:cNvGrpSpPr>
          <p:nvPr/>
        </p:nvGrpSpPr>
        <p:grpSpPr bwMode="auto">
          <a:xfrm>
            <a:off x="3861246" y="3904693"/>
            <a:ext cx="2074333" cy="1577474"/>
            <a:chOff x="3124200" y="3962401"/>
            <a:chExt cx="1555749" cy="1872720"/>
          </a:xfrm>
        </p:grpSpPr>
        <p:sp>
          <p:nvSpPr>
            <p:cNvPr id="15" name="Rectangle 9">
              <a:extLst>
                <a:ext uri="{FF2B5EF4-FFF2-40B4-BE49-F238E27FC236}">
                  <a16:creationId xmlns:a16="http://schemas.microsoft.com/office/drawing/2014/main" id="{EC5F0DD0-592E-394D-AE49-67F54B77B68D}"/>
                </a:ext>
              </a:extLst>
            </p:cNvPr>
            <p:cNvSpPr>
              <a:spLocks noChangeArrowheads="1"/>
            </p:cNvSpPr>
            <p:nvPr/>
          </p:nvSpPr>
          <p:spPr bwMode="auto">
            <a:xfrm>
              <a:off x="3124200" y="3962401"/>
              <a:ext cx="1555749" cy="928425"/>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Network</a:t>
              </a:r>
            </a:p>
          </p:txBody>
        </p:sp>
        <p:sp>
          <p:nvSpPr>
            <p:cNvPr id="16" name="Rectangle 10">
              <a:extLst>
                <a:ext uri="{FF2B5EF4-FFF2-40B4-BE49-F238E27FC236}">
                  <a16:creationId xmlns:a16="http://schemas.microsoft.com/office/drawing/2014/main" id="{D6E67387-FBB1-3F4E-8690-5FEC3E986E52}"/>
                </a:ext>
              </a:extLst>
            </p:cNvPr>
            <p:cNvSpPr>
              <a:spLocks noChangeArrowheads="1"/>
            </p:cNvSpPr>
            <p:nvPr/>
          </p:nvSpPr>
          <p:spPr bwMode="auto">
            <a:xfrm>
              <a:off x="3124200" y="4906696"/>
              <a:ext cx="1555749" cy="928425"/>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grpSp>
      <p:grpSp>
        <p:nvGrpSpPr>
          <p:cNvPr id="32773" name="Group 39">
            <a:extLst>
              <a:ext uri="{FF2B5EF4-FFF2-40B4-BE49-F238E27FC236}">
                <a16:creationId xmlns:a16="http://schemas.microsoft.com/office/drawing/2014/main" id="{419BB04F-3E77-7741-A5A5-6EC0F4259DAD}"/>
              </a:ext>
            </a:extLst>
          </p:cNvPr>
          <p:cNvGrpSpPr>
            <a:grpSpLocks/>
          </p:cNvGrpSpPr>
          <p:nvPr/>
        </p:nvGrpSpPr>
        <p:grpSpPr bwMode="auto">
          <a:xfrm>
            <a:off x="406623" y="2300482"/>
            <a:ext cx="3250756" cy="3181685"/>
            <a:chOff x="761999" y="2057401"/>
            <a:chExt cx="2438403" cy="3778244"/>
          </a:xfrm>
        </p:grpSpPr>
        <p:sp>
          <p:nvSpPr>
            <p:cNvPr id="41" name="Rectangle 9">
              <a:extLst>
                <a:ext uri="{FF2B5EF4-FFF2-40B4-BE49-F238E27FC236}">
                  <a16:creationId xmlns:a16="http://schemas.microsoft.com/office/drawing/2014/main" id="{6548FE69-C803-5D44-B9F5-2BB8707B809F}"/>
                </a:ext>
              </a:extLst>
            </p:cNvPr>
            <p:cNvSpPr>
              <a:spLocks noChangeArrowheads="1"/>
            </p:cNvSpPr>
            <p:nvPr/>
          </p:nvSpPr>
          <p:spPr bwMode="auto">
            <a:xfrm>
              <a:off x="761999" y="3946523"/>
              <a:ext cx="2438402" cy="944561"/>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Network</a:t>
              </a:r>
            </a:p>
          </p:txBody>
        </p:sp>
        <p:sp>
          <p:nvSpPr>
            <p:cNvPr id="42" name="Rectangle 10">
              <a:extLst>
                <a:ext uri="{FF2B5EF4-FFF2-40B4-BE49-F238E27FC236}">
                  <a16:creationId xmlns:a16="http://schemas.microsoft.com/office/drawing/2014/main" id="{76238386-1DDD-B840-B5C0-2FC0DFFD8211}"/>
                </a:ext>
              </a:extLst>
            </p:cNvPr>
            <p:cNvSpPr>
              <a:spLocks noChangeArrowheads="1"/>
            </p:cNvSpPr>
            <p:nvPr/>
          </p:nvSpPr>
          <p:spPr bwMode="auto">
            <a:xfrm>
              <a:off x="761999" y="4891084"/>
              <a:ext cx="2438402" cy="944561"/>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sp>
          <p:nvSpPr>
            <p:cNvPr id="43" name="Rectangle 11">
              <a:extLst>
                <a:ext uri="{FF2B5EF4-FFF2-40B4-BE49-F238E27FC236}">
                  <a16:creationId xmlns:a16="http://schemas.microsoft.com/office/drawing/2014/main" id="{3099FD6D-5EB5-214E-8EC8-2BDF6674C228}"/>
                </a:ext>
              </a:extLst>
            </p:cNvPr>
            <p:cNvSpPr>
              <a:spLocks noChangeArrowheads="1"/>
            </p:cNvSpPr>
            <p:nvPr/>
          </p:nvSpPr>
          <p:spPr bwMode="auto">
            <a:xfrm>
              <a:off x="761999" y="3001963"/>
              <a:ext cx="2438402" cy="944561"/>
            </a:xfrm>
            <a:prstGeom prst="rect">
              <a:avLst/>
            </a:prstGeom>
            <a:solidFill>
              <a:schemeClr val="accent1"/>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Transport</a:t>
              </a:r>
            </a:p>
          </p:txBody>
        </p:sp>
        <p:sp>
          <p:nvSpPr>
            <p:cNvPr id="44" name="Rectangle 12">
              <a:extLst>
                <a:ext uri="{FF2B5EF4-FFF2-40B4-BE49-F238E27FC236}">
                  <a16:creationId xmlns:a16="http://schemas.microsoft.com/office/drawing/2014/main" id="{FAC88849-3B03-F745-BE12-95BC9AE44233}"/>
                </a:ext>
              </a:extLst>
            </p:cNvPr>
            <p:cNvSpPr>
              <a:spLocks noChangeArrowheads="1"/>
            </p:cNvSpPr>
            <p:nvPr/>
          </p:nvSpPr>
          <p:spPr bwMode="auto">
            <a:xfrm rot="16200000">
              <a:off x="1508920" y="1310481"/>
              <a:ext cx="944561" cy="2438402"/>
            </a:xfrm>
            <a:prstGeom prst="rect">
              <a:avLst/>
            </a:prstGeom>
            <a:solidFill>
              <a:schemeClr val="accent6">
                <a:lumMod val="60000"/>
                <a:lumOff val="40000"/>
              </a:schemeClr>
            </a:solidFill>
            <a:ln w="38100">
              <a:solidFill>
                <a:schemeClr val="tx1"/>
              </a:solidFill>
              <a:miter lim="800000"/>
              <a:headEnd/>
              <a:tailEnd/>
            </a:ln>
            <a:effectLst/>
          </p:spPr>
          <p:txBody>
            <a:bodyPr vert="eaVert" wrap="none" anchor="ctr"/>
            <a:lstStyle/>
            <a:p>
              <a:pPr algn="ctr" eaLnBrk="1" hangingPunct="1">
                <a:defRPr/>
              </a:pPr>
              <a:endParaRPr lang="en-US" sz="3158">
                <a:latin typeface="+mj-lt"/>
                <a:ea typeface="ＭＳ Ｐゴシック" charset="0"/>
              </a:endParaRPr>
            </a:p>
          </p:txBody>
        </p:sp>
        <p:sp>
          <p:nvSpPr>
            <p:cNvPr id="45" name="Text Box 28">
              <a:extLst>
                <a:ext uri="{FF2B5EF4-FFF2-40B4-BE49-F238E27FC236}">
                  <a16:creationId xmlns:a16="http://schemas.microsoft.com/office/drawing/2014/main" id="{A484352D-9420-7D41-9BD7-B3176FE8C869}"/>
                </a:ext>
              </a:extLst>
            </p:cNvPr>
            <p:cNvSpPr txBox="1">
              <a:spLocks noChangeArrowheads="1"/>
            </p:cNvSpPr>
            <p:nvPr/>
          </p:nvSpPr>
          <p:spPr bwMode="auto">
            <a:xfrm>
              <a:off x="1193190" y="2239965"/>
              <a:ext cx="1951223" cy="6867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defRPr/>
              </a:pPr>
              <a:r>
                <a:rPr lang="en-US" sz="3158" dirty="0">
                  <a:latin typeface="+mj-lt"/>
                  <a:ea typeface="ＭＳ Ｐゴシック" charset="0"/>
                </a:rPr>
                <a:t>Application</a:t>
              </a:r>
            </a:p>
          </p:txBody>
        </p:sp>
      </p:grpSp>
      <p:sp>
        <p:nvSpPr>
          <p:cNvPr id="60" name="Freeform 59">
            <a:extLst>
              <a:ext uri="{FF2B5EF4-FFF2-40B4-BE49-F238E27FC236}">
                <a16:creationId xmlns:a16="http://schemas.microsoft.com/office/drawing/2014/main" id="{EA4DA293-F5E8-104D-BB1E-15363DE55790}"/>
              </a:ext>
            </a:extLst>
          </p:cNvPr>
          <p:cNvSpPr>
            <a:spLocks/>
          </p:cNvSpPr>
          <p:nvPr/>
        </p:nvSpPr>
        <p:spPr bwMode="auto">
          <a:xfrm>
            <a:off x="2021974" y="5488852"/>
            <a:ext cx="2550026" cy="385456"/>
          </a:xfrm>
          <a:custGeom>
            <a:avLst/>
            <a:gdLst>
              <a:gd name="T0" fmla="*/ 0 w 2082800"/>
              <a:gd name="T1" fmla="*/ 0 h 457200"/>
              <a:gd name="T2" fmla="*/ 64022 w 2082800"/>
              <a:gd name="T3" fmla="*/ 762542 h 457200"/>
              <a:gd name="T4" fmla="*/ 7874279 w 2082800"/>
              <a:gd name="T5" fmla="*/ 791871 h 457200"/>
              <a:gd name="T6" fmla="*/ 787427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65" name="TextBox 64">
            <a:extLst>
              <a:ext uri="{FF2B5EF4-FFF2-40B4-BE49-F238E27FC236}">
                <a16:creationId xmlns:a16="http://schemas.microsoft.com/office/drawing/2014/main" id="{BE0F76A6-2979-9848-A106-43340FCE77AF}"/>
              </a:ext>
            </a:extLst>
          </p:cNvPr>
          <p:cNvSpPr txBox="1"/>
          <p:nvPr/>
        </p:nvSpPr>
        <p:spPr>
          <a:xfrm>
            <a:off x="4165378" y="3364386"/>
            <a:ext cx="1278727" cy="589640"/>
          </a:xfrm>
          <a:prstGeom prst="rect">
            <a:avLst/>
          </a:prstGeom>
          <a:noFill/>
        </p:spPr>
        <p:txBody>
          <a:bodyPr wrap="none" lIns="102669" tIns="51335" rIns="102669" bIns="51335">
            <a:spAutoFit/>
          </a:bodyPr>
          <a:lstStyle/>
          <a:p>
            <a:pPr>
              <a:defRPr/>
            </a:pPr>
            <a:r>
              <a:rPr lang="en-US" sz="3158" i="1" dirty="0">
                <a:latin typeface="+mj-lt"/>
                <a:ea typeface="ＭＳ Ｐゴシック" charset="0"/>
                <a:cs typeface="ＭＳ Ｐゴシック" charset="0"/>
              </a:rPr>
              <a:t>Router</a:t>
            </a:r>
          </a:p>
        </p:txBody>
      </p:sp>
      <p:sp>
        <p:nvSpPr>
          <p:cNvPr id="70" name="Freeform 69">
            <a:extLst>
              <a:ext uri="{FF2B5EF4-FFF2-40B4-BE49-F238E27FC236}">
                <a16:creationId xmlns:a16="http://schemas.microsoft.com/office/drawing/2014/main" id="{07A913D2-40A9-8E43-A380-51DB7E60BB32}"/>
              </a:ext>
            </a:extLst>
          </p:cNvPr>
          <p:cNvSpPr>
            <a:spLocks/>
          </p:cNvSpPr>
          <p:nvPr/>
        </p:nvSpPr>
        <p:spPr bwMode="auto">
          <a:xfrm>
            <a:off x="5069974" y="5482167"/>
            <a:ext cx="1839272" cy="385456"/>
          </a:xfrm>
          <a:custGeom>
            <a:avLst/>
            <a:gdLst>
              <a:gd name="T0" fmla="*/ 0 w 2082800"/>
              <a:gd name="T1" fmla="*/ 0 h 457200"/>
              <a:gd name="T2" fmla="*/ 6498 w 2082800"/>
              <a:gd name="T3" fmla="*/ 762542 h 457200"/>
              <a:gd name="T4" fmla="*/ 799139 w 2082800"/>
              <a:gd name="T5" fmla="*/ 791871 h 457200"/>
              <a:gd name="T6" fmla="*/ 79913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73" name="Freeform 72">
            <a:extLst>
              <a:ext uri="{FF2B5EF4-FFF2-40B4-BE49-F238E27FC236}">
                <a16:creationId xmlns:a16="http://schemas.microsoft.com/office/drawing/2014/main" id="{4DD2C8C4-F5BF-CE44-A24B-D5678DD6092B}"/>
              </a:ext>
            </a:extLst>
          </p:cNvPr>
          <p:cNvSpPr>
            <a:spLocks/>
          </p:cNvSpPr>
          <p:nvPr/>
        </p:nvSpPr>
        <p:spPr bwMode="auto">
          <a:xfrm>
            <a:off x="7417246" y="5488852"/>
            <a:ext cx="1839272" cy="385456"/>
          </a:xfrm>
          <a:custGeom>
            <a:avLst/>
            <a:gdLst>
              <a:gd name="T0" fmla="*/ 0 w 2082800"/>
              <a:gd name="T1" fmla="*/ 0 h 457200"/>
              <a:gd name="T2" fmla="*/ 6498 w 2082800"/>
              <a:gd name="T3" fmla="*/ 762542 h 457200"/>
              <a:gd name="T4" fmla="*/ 799143 w 2082800"/>
              <a:gd name="T5" fmla="*/ 791871 h 457200"/>
              <a:gd name="T6" fmla="*/ 799143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32782" name="TextBox 73">
            <a:extLst>
              <a:ext uri="{FF2B5EF4-FFF2-40B4-BE49-F238E27FC236}">
                <a16:creationId xmlns:a16="http://schemas.microsoft.com/office/drawing/2014/main" id="{33B5A663-037C-FE49-800F-2BA379BC2A50}"/>
              </a:ext>
            </a:extLst>
          </p:cNvPr>
          <p:cNvSpPr txBox="1">
            <a:spLocks noChangeArrowheads="1"/>
          </p:cNvSpPr>
          <p:nvPr/>
        </p:nvSpPr>
        <p:spPr bwMode="auto">
          <a:xfrm>
            <a:off x="759772" y="1878263"/>
            <a:ext cx="2153645" cy="44928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102669" tIns="51335" rIns="102669" bIns="51335">
            <a:spAutoFit/>
          </a:bodyPr>
          <a:lstStyle>
            <a:lvl1pPr>
              <a:defRPr sz="2400">
                <a:solidFill>
                  <a:schemeClr val="tx1"/>
                </a:solidFill>
                <a:latin typeface="Comic Sans MS" charset="0"/>
                <a:ea typeface="ＭＳ Ｐゴシック" charset="0"/>
                <a:cs typeface="ＭＳ Ｐゴシック" charset="0"/>
              </a:defRPr>
            </a:lvl1pPr>
            <a:lvl2pPr marL="742950" indent="-285750">
              <a:defRPr sz="2400">
                <a:solidFill>
                  <a:schemeClr val="tx1"/>
                </a:solidFill>
                <a:latin typeface="Comic Sans MS" charset="0"/>
                <a:ea typeface="ＭＳ Ｐゴシック" charset="0"/>
              </a:defRPr>
            </a:lvl2pPr>
            <a:lvl3pPr marL="1143000" indent="-228600">
              <a:defRPr sz="2400">
                <a:solidFill>
                  <a:schemeClr val="tx1"/>
                </a:solidFill>
                <a:latin typeface="Comic Sans MS" charset="0"/>
                <a:ea typeface="ＭＳ Ｐゴシック" charset="0"/>
              </a:defRPr>
            </a:lvl3pPr>
            <a:lvl4pPr marL="1600200" indent="-228600">
              <a:defRPr sz="2400">
                <a:solidFill>
                  <a:schemeClr val="tx1"/>
                </a:solidFill>
                <a:latin typeface="Comic Sans MS" charset="0"/>
                <a:ea typeface="ＭＳ Ｐゴシック" charset="0"/>
              </a:defRPr>
            </a:lvl4pPr>
            <a:lvl5pPr marL="2057400" indent="-228600">
              <a:defRPr sz="2400">
                <a:solidFill>
                  <a:schemeClr val="tx1"/>
                </a:solidFill>
                <a:latin typeface="Comic Sans MS" charset="0"/>
                <a:ea typeface="ＭＳ Ｐゴシック" charset="0"/>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0"/>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0"/>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0"/>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0"/>
              </a:defRPr>
            </a:lvl9pPr>
          </a:lstStyle>
          <a:p>
            <a:pPr>
              <a:defRPr/>
            </a:pPr>
            <a:r>
              <a:rPr lang="en-US" sz="2246" i="1" dirty="0">
                <a:latin typeface="+mj-lt"/>
              </a:rPr>
              <a:t>Source End-Host </a:t>
            </a:r>
          </a:p>
        </p:txBody>
      </p:sp>
      <p:grpSp>
        <p:nvGrpSpPr>
          <p:cNvPr id="76" name="Group 75">
            <a:extLst>
              <a:ext uri="{FF2B5EF4-FFF2-40B4-BE49-F238E27FC236}">
                <a16:creationId xmlns:a16="http://schemas.microsoft.com/office/drawing/2014/main" id="{2EE035C3-0717-0840-9388-DDA1E2B6B4EE}"/>
              </a:ext>
            </a:extLst>
          </p:cNvPr>
          <p:cNvGrpSpPr>
            <a:grpSpLocks/>
          </p:cNvGrpSpPr>
          <p:nvPr/>
        </p:nvGrpSpPr>
        <p:grpSpPr bwMode="auto">
          <a:xfrm>
            <a:off x="8534624" y="1896088"/>
            <a:ext cx="3250754" cy="3618386"/>
            <a:chOff x="6629398" y="1570031"/>
            <a:chExt cx="2438832" cy="4297370"/>
          </a:xfrm>
        </p:grpSpPr>
        <p:grpSp>
          <p:nvGrpSpPr>
            <p:cNvPr id="32802" name="Group 45">
              <a:extLst>
                <a:ext uri="{FF2B5EF4-FFF2-40B4-BE49-F238E27FC236}">
                  <a16:creationId xmlns:a16="http://schemas.microsoft.com/office/drawing/2014/main" id="{C644E345-38BF-E540-AAC0-1798248237E2}"/>
                </a:ext>
              </a:extLst>
            </p:cNvPr>
            <p:cNvGrpSpPr>
              <a:grpSpLocks/>
            </p:cNvGrpSpPr>
            <p:nvPr/>
          </p:nvGrpSpPr>
          <p:grpSpPr bwMode="auto">
            <a:xfrm>
              <a:off x="6629398" y="2088679"/>
              <a:ext cx="2438832" cy="3778722"/>
              <a:chOff x="761998" y="2056923"/>
              <a:chExt cx="2438832" cy="3778722"/>
            </a:xfrm>
          </p:grpSpPr>
          <p:sp>
            <p:nvSpPr>
              <p:cNvPr id="47" name="Rectangle 9">
                <a:extLst>
                  <a:ext uri="{FF2B5EF4-FFF2-40B4-BE49-F238E27FC236}">
                    <a16:creationId xmlns:a16="http://schemas.microsoft.com/office/drawing/2014/main" id="{A20624AB-EF00-A547-B225-118252FA18FE}"/>
                  </a:ext>
                </a:extLst>
              </p:cNvPr>
              <p:cNvSpPr>
                <a:spLocks noChangeArrowheads="1"/>
              </p:cNvSpPr>
              <p:nvPr/>
            </p:nvSpPr>
            <p:spPr bwMode="auto">
              <a:xfrm>
                <a:off x="761998" y="3946284"/>
                <a:ext cx="2438832" cy="944680"/>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Network</a:t>
                </a:r>
              </a:p>
            </p:txBody>
          </p:sp>
          <p:sp>
            <p:nvSpPr>
              <p:cNvPr id="48" name="Rectangle 10">
                <a:extLst>
                  <a:ext uri="{FF2B5EF4-FFF2-40B4-BE49-F238E27FC236}">
                    <a16:creationId xmlns:a16="http://schemas.microsoft.com/office/drawing/2014/main" id="{12BC4D03-380F-F545-A9C1-FB795BAD85E5}"/>
                  </a:ext>
                </a:extLst>
              </p:cNvPr>
              <p:cNvSpPr>
                <a:spLocks noChangeArrowheads="1"/>
              </p:cNvSpPr>
              <p:nvPr/>
            </p:nvSpPr>
            <p:spPr bwMode="auto">
              <a:xfrm>
                <a:off x="761998" y="4890965"/>
                <a:ext cx="2438832" cy="944680"/>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sp>
            <p:nvSpPr>
              <p:cNvPr id="49" name="Rectangle 11">
                <a:extLst>
                  <a:ext uri="{FF2B5EF4-FFF2-40B4-BE49-F238E27FC236}">
                    <a16:creationId xmlns:a16="http://schemas.microsoft.com/office/drawing/2014/main" id="{EB44E558-7F32-DC49-A2E3-81C8116A6B8A}"/>
                  </a:ext>
                </a:extLst>
              </p:cNvPr>
              <p:cNvSpPr>
                <a:spLocks noChangeArrowheads="1"/>
              </p:cNvSpPr>
              <p:nvPr/>
            </p:nvSpPr>
            <p:spPr bwMode="auto">
              <a:xfrm>
                <a:off x="761998" y="3001604"/>
                <a:ext cx="2438832" cy="944680"/>
              </a:xfrm>
              <a:prstGeom prst="rect">
                <a:avLst/>
              </a:prstGeom>
              <a:solidFill>
                <a:schemeClr val="accent1"/>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Transport</a:t>
                </a:r>
              </a:p>
            </p:txBody>
          </p:sp>
          <p:sp>
            <p:nvSpPr>
              <p:cNvPr id="50" name="Rectangle 12">
                <a:extLst>
                  <a:ext uri="{FF2B5EF4-FFF2-40B4-BE49-F238E27FC236}">
                    <a16:creationId xmlns:a16="http://schemas.microsoft.com/office/drawing/2014/main" id="{F79386E9-572D-AE42-B435-EA8A61DA630C}"/>
                  </a:ext>
                </a:extLst>
              </p:cNvPr>
              <p:cNvSpPr>
                <a:spLocks noChangeArrowheads="1"/>
              </p:cNvSpPr>
              <p:nvPr/>
            </p:nvSpPr>
            <p:spPr bwMode="auto">
              <a:xfrm rot="16200000">
                <a:off x="1509074" y="1309847"/>
                <a:ext cx="944680" cy="2438832"/>
              </a:xfrm>
              <a:prstGeom prst="rect">
                <a:avLst/>
              </a:prstGeom>
              <a:solidFill>
                <a:schemeClr val="accent6">
                  <a:lumMod val="60000"/>
                  <a:lumOff val="40000"/>
                </a:schemeClr>
              </a:solidFill>
              <a:ln w="38100">
                <a:solidFill>
                  <a:schemeClr val="tx1"/>
                </a:solidFill>
                <a:miter lim="800000"/>
                <a:headEnd/>
                <a:tailEnd/>
              </a:ln>
              <a:effectLst/>
            </p:spPr>
            <p:txBody>
              <a:bodyPr vert="eaVert" wrap="none" anchor="ctr"/>
              <a:lstStyle/>
              <a:p>
                <a:pPr algn="ctr" eaLnBrk="1" hangingPunct="1">
                  <a:defRPr/>
                </a:pPr>
                <a:endParaRPr lang="en-US" sz="3158">
                  <a:latin typeface="+mj-lt"/>
                  <a:ea typeface="ＭＳ Ｐゴシック" charset="0"/>
                </a:endParaRPr>
              </a:p>
            </p:txBody>
          </p:sp>
          <p:sp>
            <p:nvSpPr>
              <p:cNvPr id="51" name="Text Box 28">
                <a:extLst>
                  <a:ext uri="{FF2B5EF4-FFF2-40B4-BE49-F238E27FC236}">
                    <a16:creationId xmlns:a16="http://schemas.microsoft.com/office/drawing/2014/main" id="{CEE153CB-7D1F-DD47-903A-A1EE2F061CC3}"/>
                  </a:ext>
                </a:extLst>
              </p:cNvPr>
              <p:cNvSpPr txBox="1">
                <a:spLocks noChangeArrowheads="1"/>
              </p:cNvSpPr>
              <p:nvPr/>
            </p:nvSpPr>
            <p:spPr bwMode="auto">
              <a:xfrm>
                <a:off x="1233383" y="2239509"/>
                <a:ext cx="1951567" cy="68681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defRPr/>
                </a:pPr>
                <a:r>
                  <a:rPr lang="en-US" sz="3158" dirty="0">
                    <a:latin typeface="+mj-lt"/>
                    <a:ea typeface="ＭＳ Ｐゴシック" charset="0"/>
                  </a:rPr>
                  <a:t>Application</a:t>
                </a:r>
              </a:p>
            </p:txBody>
          </p:sp>
        </p:grpSp>
        <p:sp>
          <p:nvSpPr>
            <p:cNvPr id="32803" name="TextBox 74">
              <a:extLst>
                <a:ext uri="{FF2B5EF4-FFF2-40B4-BE49-F238E27FC236}">
                  <a16:creationId xmlns:a16="http://schemas.microsoft.com/office/drawing/2014/main" id="{3A156852-C2F7-D641-9E69-EFB2FDE37D2D}"/>
                </a:ext>
              </a:extLst>
            </p:cNvPr>
            <p:cNvSpPr txBox="1">
              <a:spLocks noChangeArrowheads="1"/>
            </p:cNvSpPr>
            <p:nvPr/>
          </p:nvSpPr>
          <p:spPr bwMode="auto">
            <a:xfrm>
              <a:off x="6812436" y="1570031"/>
              <a:ext cx="2008441" cy="52011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omic Sans MS" charset="0"/>
                  <a:ea typeface="ＭＳ Ｐゴシック" charset="0"/>
                  <a:cs typeface="ＭＳ Ｐゴシック" charset="0"/>
                </a:defRPr>
              </a:lvl1pPr>
              <a:lvl2pPr marL="742950" indent="-285750">
                <a:defRPr sz="2400">
                  <a:solidFill>
                    <a:schemeClr val="tx1"/>
                  </a:solidFill>
                  <a:latin typeface="Comic Sans MS" charset="0"/>
                  <a:ea typeface="ＭＳ Ｐゴシック" charset="0"/>
                </a:defRPr>
              </a:lvl2pPr>
              <a:lvl3pPr marL="1143000" indent="-228600">
                <a:defRPr sz="2400">
                  <a:solidFill>
                    <a:schemeClr val="tx1"/>
                  </a:solidFill>
                  <a:latin typeface="Comic Sans MS" charset="0"/>
                  <a:ea typeface="ＭＳ Ｐゴシック" charset="0"/>
                </a:defRPr>
              </a:lvl3pPr>
              <a:lvl4pPr marL="1600200" indent="-228600">
                <a:defRPr sz="2400">
                  <a:solidFill>
                    <a:schemeClr val="tx1"/>
                  </a:solidFill>
                  <a:latin typeface="Comic Sans MS" charset="0"/>
                  <a:ea typeface="ＭＳ Ｐゴシック" charset="0"/>
                </a:defRPr>
              </a:lvl4pPr>
              <a:lvl5pPr marL="2057400" indent="-228600">
                <a:defRPr sz="2400">
                  <a:solidFill>
                    <a:schemeClr val="tx1"/>
                  </a:solidFill>
                  <a:latin typeface="Comic Sans MS" charset="0"/>
                  <a:ea typeface="ＭＳ Ｐゴシック" charset="0"/>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0"/>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0"/>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0"/>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0"/>
                </a:defRPr>
              </a:lvl9pPr>
            </a:lstStyle>
            <a:p>
              <a:pPr>
                <a:defRPr/>
              </a:pPr>
              <a:r>
                <a:rPr lang="en-US" sz="2246" i="1" dirty="0">
                  <a:latin typeface="+mj-lt"/>
                </a:rPr>
                <a:t>Destination End-Host </a:t>
              </a:r>
            </a:p>
          </p:txBody>
        </p:sp>
      </p:grpSp>
      <p:grpSp>
        <p:nvGrpSpPr>
          <p:cNvPr id="77" name="Group 76">
            <a:extLst>
              <a:ext uri="{FF2B5EF4-FFF2-40B4-BE49-F238E27FC236}">
                <a16:creationId xmlns:a16="http://schemas.microsoft.com/office/drawing/2014/main" id="{8C7463EE-A4AD-AE4F-8F7A-4B27618D9AFD}"/>
              </a:ext>
            </a:extLst>
          </p:cNvPr>
          <p:cNvGrpSpPr>
            <a:grpSpLocks/>
          </p:cNvGrpSpPr>
          <p:nvPr/>
        </p:nvGrpSpPr>
        <p:grpSpPr bwMode="auto">
          <a:xfrm>
            <a:off x="6246396" y="3904693"/>
            <a:ext cx="2074333" cy="1577474"/>
            <a:chOff x="3124200" y="3962401"/>
            <a:chExt cx="1555749" cy="1872720"/>
          </a:xfrm>
        </p:grpSpPr>
        <p:sp>
          <p:nvSpPr>
            <p:cNvPr id="78" name="Rectangle 9">
              <a:extLst>
                <a:ext uri="{FF2B5EF4-FFF2-40B4-BE49-F238E27FC236}">
                  <a16:creationId xmlns:a16="http://schemas.microsoft.com/office/drawing/2014/main" id="{499A98CD-8040-6D49-85B5-73F24B0F9A67}"/>
                </a:ext>
              </a:extLst>
            </p:cNvPr>
            <p:cNvSpPr>
              <a:spLocks noChangeArrowheads="1"/>
            </p:cNvSpPr>
            <p:nvPr/>
          </p:nvSpPr>
          <p:spPr bwMode="auto">
            <a:xfrm>
              <a:off x="3124200" y="3962401"/>
              <a:ext cx="1555749" cy="928425"/>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Network</a:t>
              </a:r>
            </a:p>
          </p:txBody>
        </p:sp>
        <p:sp>
          <p:nvSpPr>
            <p:cNvPr id="79" name="Rectangle 10">
              <a:extLst>
                <a:ext uri="{FF2B5EF4-FFF2-40B4-BE49-F238E27FC236}">
                  <a16:creationId xmlns:a16="http://schemas.microsoft.com/office/drawing/2014/main" id="{E57C0748-F705-1A44-BEFF-21925CFD140D}"/>
                </a:ext>
              </a:extLst>
            </p:cNvPr>
            <p:cNvSpPr>
              <a:spLocks noChangeArrowheads="1"/>
            </p:cNvSpPr>
            <p:nvPr/>
          </p:nvSpPr>
          <p:spPr bwMode="auto">
            <a:xfrm>
              <a:off x="3124200" y="4906696"/>
              <a:ext cx="1555749" cy="928425"/>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grpSp>
      <p:sp>
        <p:nvSpPr>
          <p:cNvPr id="85" name="TextBox 84">
            <a:extLst>
              <a:ext uri="{FF2B5EF4-FFF2-40B4-BE49-F238E27FC236}">
                <a16:creationId xmlns:a16="http://schemas.microsoft.com/office/drawing/2014/main" id="{45221E9E-C3B0-7748-AE9E-9372AAD7531E}"/>
              </a:ext>
            </a:extLst>
          </p:cNvPr>
          <p:cNvSpPr txBox="1"/>
          <p:nvPr/>
        </p:nvSpPr>
        <p:spPr>
          <a:xfrm>
            <a:off x="6551641" y="3364386"/>
            <a:ext cx="1278727" cy="589640"/>
          </a:xfrm>
          <a:prstGeom prst="rect">
            <a:avLst/>
          </a:prstGeom>
          <a:noFill/>
        </p:spPr>
        <p:txBody>
          <a:bodyPr wrap="none" lIns="102669" tIns="51335" rIns="102669" bIns="51335">
            <a:spAutoFit/>
          </a:bodyPr>
          <a:lstStyle/>
          <a:p>
            <a:pPr>
              <a:defRPr/>
            </a:pPr>
            <a:r>
              <a:rPr lang="en-US" sz="3158" i="1" dirty="0">
                <a:latin typeface="+mj-lt"/>
                <a:ea typeface="ＭＳ Ｐゴシック" charset="0"/>
                <a:cs typeface="ＭＳ Ｐゴシック" charset="0"/>
              </a:rPr>
              <a:t>Router</a:t>
            </a:r>
          </a:p>
        </p:txBody>
      </p:sp>
    </p:spTree>
    <p:extLst>
      <p:ext uri="{BB962C8B-B14F-4D97-AF65-F5344CB8AC3E}">
        <p14:creationId xmlns:p14="http://schemas.microsoft.com/office/powerpoint/2010/main" val="40173965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627A5-1A22-6C49-9CB3-970F018B420B}"/>
              </a:ext>
            </a:extLst>
          </p:cNvPr>
          <p:cNvSpPr>
            <a:spLocks noGrp="1"/>
          </p:cNvSpPr>
          <p:nvPr>
            <p:ph type="title"/>
          </p:nvPr>
        </p:nvSpPr>
        <p:spPr/>
        <p:txBody>
          <a:bodyPr/>
          <a:lstStyle/>
          <a:p>
            <a:pPr>
              <a:defRPr/>
            </a:pPr>
            <a:r>
              <a:rPr lang="en-US" dirty="0">
                <a:ea typeface="+mj-ea"/>
                <a:cs typeface="+mj-cs"/>
              </a:rPr>
              <a:t>Ethernet switches operate at the link layer</a:t>
            </a:r>
          </a:p>
        </p:txBody>
      </p:sp>
      <p:grpSp>
        <p:nvGrpSpPr>
          <p:cNvPr id="14" name="Group 13">
            <a:extLst>
              <a:ext uri="{FF2B5EF4-FFF2-40B4-BE49-F238E27FC236}">
                <a16:creationId xmlns:a16="http://schemas.microsoft.com/office/drawing/2014/main" id="{EACC0976-32BC-0344-90E6-C038454A662D}"/>
              </a:ext>
            </a:extLst>
          </p:cNvPr>
          <p:cNvGrpSpPr>
            <a:grpSpLocks/>
          </p:cNvGrpSpPr>
          <p:nvPr/>
        </p:nvGrpSpPr>
        <p:grpSpPr bwMode="auto">
          <a:xfrm>
            <a:off x="1078086" y="3898009"/>
            <a:ext cx="2074333" cy="1577474"/>
            <a:chOff x="3124200" y="3962401"/>
            <a:chExt cx="1555749" cy="1872720"/>
          </a:xfrm>
        </p:grpSpPr>
        <p:sp>
          <p:nvSpPr>
            <p:cNvPr id="15" name="Rectangle 9">
              <a:extLst>
                <a:ext uri="{FF2B5EF4-FFF2-40B4-BE49-F238E27FC236}">
                  <a16:creationId xmlns:a16="http://schemas.microsoft.com/office/drawing/2014/main" id="{EC5F0DD0-592E-394D-AE49-67F54B77B68D}"/>
                </a:ext>
              </a:extLst>
            </p:cNvPr>
            <p:cNvSpPr>
              <a:spLocks noChangeArrowheads="1"/>
            </p:cNvSpPr>
            <p:nvPr/>
          </p:nvSpPr>
          <p:spPr bwMode="auto">
            <a:xfrm>
              <a:off x="3124200" y="3962401"/>
              <a:ext cx="1555749" cy="928425"/>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Network</a:t>
              </a:r>
            </a:p>
          </p:txBody>
        </p:sp>
        <p:sp>
          <p:nvSpPr>
            <p:cNvPr id="16" name="Rectangle 10">
              <a:extLst>
                <a:ext uri="{FF2B5EF4-FFF2-40B4-BE49-F238E27FC236}">
                  <a16:creationId xmlns:a16="http://schemas.microsoft.com/office/drawing/2014/main" id="{D6E67387-FBB1-3F4E-8690-5FEC3E986E52}"/>
                </a:ext>
              </a:extLst>
            </p:cNvPr>
            <p:cNvSpPr>
              <a:spLocks noChangeArrowheads="1"/>
            </p:cNvSpPr>
            <p:nvPr/>
          </p:nvSpPr>
          <p:spPr bwMode="auto">
            <a:xfrm>
              <a:off x="3124200" y="4906696"/>
              <a:ext cx="1555749" cy="928425"/>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grpSp>
      <p:sp>
        <p:nvSpPr>
          <p:cNvPr id="60" name="Freeform 59">
            <a:extLst>
              <a:ext uri="{FF2B5EF4-FFF2-40B4-BE49-F238E27FC236}">
                <a16:creationId xmlns:a16="http://schemas.microsoft.com/office/drawing/2014/main" id="{EA4DA293-F5E8-104D-BB1E-15363DE55790}"/>
              </a:ext>
            </a:extLst>
          </p:cNvPr>
          <p:cNvSpPr>
            <a:spLocks/>
          </p:cNvSpPr>
          <p:nvPr/>
        </p:nvSpPr>
        <p:spPr bwMode="auto">
          <a:xfrm>
            <a:off x="135818" y="5482167"/>
            <a:ext cx="1246400" cy="385456"/>
          </a:xfrm>
          <a:custGeom>
            <a:avLst/>
            <a:gdLst>
              <a:gd name="T0" fmla="*/ 0 w 2082800"/>
              <a:gd name="T1" fmla="*/ 0 h 457200"/>
              <a:gd name="T2" fmla="*/ 64022 w 2082800"/>
              <a:gd name="T3" fmla="*/ 762542 h 457200"/>
              <a:gd name="T4" fmla="*/ 7874279 w 2082800"/>
              <a:gd name="T5" fmla="*/ 791871 h 457200"/>
              <a:gd name="T6" fmla="*/ 787427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65" name="TextBox 64">
            <a:extLst>
              <a:ext uri="{FF2B5EF4-FFF2-40B4-BE49-F238E27FC236}">
                <a16:creationId xmlns:a16="http://schemas.microsoft.com/office/drawing/2014/main" id="{BE0F76A6-2979-9848-A106-43340FCE77AF}"/>
              </a:ext>
            </a:extLst>
          </p:cNvPr>
          <p:cNvSpPr txBox="1"/>
          <p:nvPr/>
        </p:nvSpPr>
        <p:spPr>
          <a:xfrm>
            <a:off x="1382218" y="3357702"/>
            <a:ext cx="1575282" cy="589640"/>
          </a:xfrm>
          <a:prstGeom prst="rect">
            <a:avLst/>
          </a:prstGeom>
          <a:noFill/>
        </p:spPr>
        <p:txBody>
          <a:bodyPr wrap="none" lIns="102669" tIns="51335" rIns="102669" bIns="51335">
            <a:spAutoFit/>
          </a:bodyPr>
          <a:lstStyle/>
          <a:p>
            <a:pPr>
              <a:defRPr/>
            </a:pPr>
            <a:r>
              <a:rPr lang="en-US" sz="3158" i="1" dirty="0">
                <a:latin typeface="+mj-lt"/>
                <a:ea typeface="ＭＳ Ｐゴシック" charset="0"/>
                <a:cs typeface="ＭＳ Ｐゴシック" charset="0"/>
              </a:rPr>
              <a:t>Router 1</a:t>
            </a:r>
          </a:p>
        </p:txBody>
      </p:sp>
      <p:sp>
        <p:nvSpPr>
          <p:cNvPr id="70" name="Freeform 69">
            <a:extLst>
              <a:ext uri="{FF2B5EF4-FFF2-40B4-BE49-F238E27FC236}">
                <a16:creationId xmlns:a16="http://schemas.microsoft.com/office/drawing/2014/main" id="{07A913D2-40A9-8E43-A380-51DB7E60BB32}"/>
              </a:ext>
            </a:extLst>
          </p:cNvPr>
          <p:cNvSpPr>
            <a:spLocks/>
          </p:cNvSpPr>
          <p:nvPr/>
        </p:nvSpPr>
        <p:spPr bwMode="auto">
          <a:xfrm>
            <a:off x="5532137" y="5482167"/>
            <a:ext cx="1246400" cy="385456"/>
          </a:xfrm>
          <a:custGeom>
            <a:avLst/>
            <a:gdLst>
              <a:gd name="T0" fmla="*/ 0 w 2082800"/>
              <a:gd name="T1" fmla="*/ 0 h 457200"/>
              <a:gd name="T2" fmla="*/ 6498 w 2082800"/>
              <a:gd name="T3" fmla="*/ 762542 h 457200"/>
              <a:gd name="T4" fmla="*/ 799139 w 2082800"/>
              <a:gd name="T5" fmla="*/ 791871 h 457200"/>
              <a:gd name="T6" fmla="*/ 79913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73" name="Freeform 72">
            <a:extLst>
              <a:ext uri="{FF2B5EF4-FFF2-40B4-BE49-F238E27FC236}">
                <a16:creationId xmlns:a16="http://schemas.microsoft.com/office/drawing/2014/main" id="{4DD2C8C4-F5BF-CE44-A24B-D5678DD6092B}"/>
              </a:ext>
            </a:extLst>
          </p:cNvPr>
          <p:cNvSpPr>
            <a:spLocks/>
          </p:cNvSpPr>
          <p:nvPr/>
        </p:nvSpPr>
        <p:spPr bwMode="auto">
          <a:xfrm>
            <a:off x="10748145" y="5482167"/>
            <a:ext cx="1246400" cy="385456"/>
          </a:xfrm>
          <a:custGeom>
            <a:avLst/>
            <a:gdLst>
              <a:gd name="T0" fmla="*/ 0 w 2082800"/>
              <a:gd name="T1" fmla="*/ 0 h 457200"/>
              <a:gd name="T2" fmla="*/ 6498 w 2082800"/>
              <a:gd name="T3" fmla="*/ 762542 h 457200"/>
              <a:gd name="T4" fmla="*/ 799143 w 2082800"/>
              <a:gd name="T5" fmla="*/ 791871 h 457200"/>
              <a:gd name="T6" fmla="*/ 799143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grpSp>
        <p:nvGrpSpPr>
          <p:cNvPr id="77" name="Group 76">
            <a:extLst>
              <a:ext uri="{FF2B5EF4-FFF2-40B4-BE49-F238E27FC236}">
                <a16:creationId xmlns:a16="http://schemas.microsoft.com/office/drawing/2014/main" id="{8C7463EE-A4AD-AE4F-8F7A-4B27618D9AFD}"/>
              </a:ext>
            </a:extLst>
          </p:cNvPr>
          <p:cNvGrpSpPr>
            <a:grpSpLocks/>
          </p:cNvGrpSpPr>
          <p:nvPr/>
        </p:nvGrpSpPr>
        <p:grpSpPr bwMode="auto">
          <a:xfrm>
            <a:off x="9069922" y="3891324"/>
            <a:ext cx="2074333" cy="1577474"/>
            <a:chOff x="3124200" y="3962401"/>
            <a:chExt cx="1555749" cy="1872720"/>
          </a:xfrm>
        </p:grpSpPr>
        <p:sp>
          <p:nvSpPr>
            <p:cNvPr id="78" name="Rectangle 9">
              <a:extLst>
                <a:ext uri="{FF2B5EF4-FFF2-40B4-BE49-F238E27FC236}">
                  <a16:creationId xmlns:a16="http://schemas.microsoft.com/office/drawing/2014/main" id="{499A98CD-8040-6D49-85B5-73F24B0F9A67}"/>
                </a:ext>
              </a:extLst>
            </p:cNvPr>
            <p:cNvSpPr>
              <a:spLocks noChangeArrowheads="1"/>
            </p:cNvSpPr>
            <p:nvPr/>
          </p:nvSpPr>
          <p:spPr bwMode="auto">
            <a:xfrm>
              <a:off x="3124200" y="3962401"/>
              <a:ext cx="1555749" cy="928425"/>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Network</a:t>
              </a:r>
            </a:p>
          </p:txBody>
        </p:sp>
        <p:sp>
          <p:nvSpPr>
            <p:cNvPr id="79" name="Rectangle 10">
              <a:extLst>
                <a:ext uri="{FF2B5EF4-FFF2-40B4-BE49-F238E27FC236}">
                  <a16:creationId xmlns:a16="http://schemas.microsoft.com/office/drawing/2014/main" id="{E57C0748-F705-1A44-BEFF-21925CFD140D}"/>
                </a:ext>
              </a:extLst>
            </p:cNvPr>
            <p:cNvSpPr>
              <a:spLocks noChangeArrowheads="1"/>
            </p:cNvSpPr>
            <p:nvPr/>
          </p:nvSpPr>
          <p:spPr bwMode="auto">
            <a:xfrm>
              <a:off x="3124200" y="4906696"/>
              <a:ext cx="1555749" cy="928425"/>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grpSp>
      <p:sp>
        <p:nvSpPr>
          <p:cNvPr id="85" name="TextBox 84">
            <a:extLst>
              <a:ext uri="{FF2B5EF4-FFF2-40B4-BE49-F238E27FC236}">
                <a16:creationId xmlns:a16="http://schemas.microsoft.com/office/drawing/2014/main" id="{45221E9E-C3B0-7748-AE9E-9372AAD7531E}"/>
              </a:ext>
            </a:extLst>
          </p:cNvPr>
          <p:cNvSpPr txBox="1"/>
          <p:nvPr/>
        </p:nvSpPr>
        <p:spPr>
          <a:xfrm>
            <a:off x="9375167" y="3351017"/>
            <a:ext cx="1575282" cy="589640"/>
          </a:xfrm>
          <a:prstGeom prst="rect">
            <a:avLst/>
          </a:prstGeom>
          <a:noFill/>
        </p:spPr>
        <p:txBody>
          <a:bodyPr wrap="none" lIns="102669" tIns="51335" rIns="102669" bIns="51335">
            <a:spAutoFit/>
          </a:bodyPr>
          <a:lstStyle/>
          <a:p>
            <a:pPr>
              <a:defRPr/>
            </a:pPr>
            <a:r>
              <a:rPr lang="en-US" sz="3158" i="1" dirty="0">
                <a:latin typeface="+mj-lt"/>
                <a:ea typeface="ＭＳ Ｐゴシック" charset="0"/>
                <a:cs typeface="ＭＳ Ｐゴシック" charset="0"/>
              </a:rPr>
              <a:t>Router 2</a:t>
            </a:r>
          </a:p>
        </p:txBody>
      </p:sp>
      <p:sp>
        <p:nvSpPr>
          <p:cNvPr id="31" name="Rectangle 10">
            <a:extLst>
              <a:ext uri="{FF2B5EF4-FFF2-40B4-BE49-F238E27FC236}">
                <a16:creationId xmlns:a16="http://schemas.microsoft.com/office/drawing/2014/main" id="{0A9CB5DF-610E-8745-A0AE-E91E3BC951CA}"/>
              </a:ext>
            </a:extLst>
          </p:cNvPr>
          <p:cNvSpPr>
            <a:spLocks noChangeArrowheads="1"/>
          </p:cNvSpPr>
          <p:nvPr/>
        </p:nvSpPr>
        <p:spPr bwMode="auto">
          <a:xfrm>
            <a:off x="3742031" y="4694507"/>
            <a:ext cx="2074333" cy="782053"/>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sp>
        <p:nvSpPr>
          <p:cNvPr id="32" name="Rectangle 10">
            <a:extLst>
              <a:ext uri="{FF2B5EF4-FFF2-40B4-BE49-F238E27FC236}">
                <a16:creationId xmlns:a16="http://schemas.microsoft.com/office/drawing/2014/main" id="{B39647FF-68AD-D143-B8A6-B19E80909B3F}"/>
              </a:ext>
            </a:extLst>
          </p:cNvPr>
          <p:cNvSpPr>
            <a:spLocks noChangeArrowheads="1"/>
          </p:cNvSpPr>
          <p:nvPr/>
        </p:nvSpPr>
        <p:spPr bwMode="auto">
          <a:xfrm>
            <a:off x="6405976" y="4693429"/>
            <a:ext cx="2074333" cy="782053"/>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sp>
        <p:nvSpPr>
          <p:cNvPr id="33" name="Freeform 32">
            <a:extLst>
              <a:ext uri="{FF2B5EF4-FFF2-40B4-BE49-F238E27FC236}">
                <a16:creationId xmlns:a16="http://schemas.microsoft.com/office/drawing/2014/main" id="{48B85BC5-0439-6046-BE84-66FEF19DA1AB}"/>
              </a:ext>
            </a:extLst>
          </p:cNvPr>
          <p:cNvSpPr>
            <a:spLocks/>
          </p:cNvSpPr>
          <p:nvPr/>
        </p:nvSpPr>
        <p:spPr bwMode="auto">
          <a:xfrm>
            <a:off x="2864797" y="5482167"/>
            <a:ext cx="1246400" cy="385456"/>
          </a:xfrm>
          <a:custGeom>
            <a:avLst/>
            <a:gdLst>
              <a:gd name="T0" fmla="*/ 0 w 2082800"/>
              <a:gd name="T1" fmla="*/ 0 h 457200"/>
              <a:gd name="T2" fmla="*/ 64022 w 2082800"/>
              <a:gd name="T3" fmla="*/ 762542 h 457200"/>
              <a:gd name="T4" fmla="*/ 7874279 w 2082800"/>
              <a:gd name="T5" fmla="*/ 791871 h 457200"/>
              <a:gd name="T6" fmla="*/ 787427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34" name="Freeform 33">
            <a:extLst>
              <a:ext uri="{FF2B5EF4-FFF2-40B4-BE49-F238E27FC236}">
                <a16:creationId xmlns:a16="http://schemas.microsoft.com/office/drawing/2014/main" id="{E51E63D0-24B5-9E40-AB66-839F6AD108C5}"/>
              </a:ext>
            </a:extLst>
          </p:cNvPr>
          <p:cNvSpPr>
            <a:spLocks/>
          </p:cNvSpPr>
          <p:nvPr/>
        </p:nvSpPr>
        <p:spPr bwMode="auto">
          <a:xfrm>
            <a:off x="8080805" y="5468798"/>
            <a:ext cx="1246400" cy="385456"/>
          </a:xfrm>
          <a:custGeom>
            <a:avLst/>
            <a:gdLst>
              <a:gd name="T0" fmla="*/ 0 w 2082800"/>
              <a:gd name="T1" fmla="*/ 0 h 457200"/>
              <a:gd name="T2" fmla="*/ 64022 w 2082800"/>
              <a:gd name="T3" fmla="*/ 762542 h 457200"/>
              <a:gd name="T4" fmla="*/ 7874279 w 2082800"/>
              <a:gd name="T5" fmla="*/ 791871 h 457200"/>
              <a:gd name="T6" fmla="*/ 787427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3" name="TextBox 2">
            <a:extLst>
              <a:ext uri="{FF2B5EF4-FFF2-40B4-BE49-F238E27FC236}">
                <a16:creationId xmlns:a16="http://schemas.microsoft.com/office/drawing/2014/main" id="{EEBE5D3C-0996-DB47-919D-C56BE286D4EE}"/>
              </a:ext>
            </a:extLst>
          </p:cNvPr>
          <p:cNvSpPr txBox="1"/>
          <p:nvPr/>
        </p:nvSpPr>
        <p:spPr>
          <a:xfrm>
            <a:off x="4004846" y="4123857"/>
            <a:ext cx="1510093" cy="635943"/>
          </a:xfrm>
          <a:prstGeom prst="rect">
            <a:avLst/>
          </a:prstGeom>
          <a:noFill/>
        </p:spPr>
        <p:txBody>
          <a:bodyPr wrap="none" rtlCol="0">
            <a:spAutoFit/>
          </a:bodyPr>
          <a:lstStyle/>
          <a:p>
            <a:pPr algn="ctr">
              <a:lnSpc>
                <a:spcPts val="2000"/>
              </a:lnSpc>
            </a:pPr>
            <a:r>
              <a:rPr lang="en-US" sz="2800" i="1" dirty="0">
                <a:latin typeface="+mj-lt"/>
              </a:rPr>
              <a:t>Ethernet </a:t>
            </a:r>
          </a:p>
          <a:p>
            <a:pPr algn="ctr">
              <a:lnSpc>
                <a:spcPts val="2000"/>
              </a:lnSpc>
            </a:pPr>
            <a:r>
              <a:rPr lang="en-US" sz="2800" i="1" dirty="0">
                <a:latin typeface="+mj-lt"/>
              </a:rPr>
              <a:t>Switch A</a:t>
            </a:r>
          </a:p>
        </p:txBody>
      </p:sp>
      <p:sp>
        <p:nvSpPr>
          <p:cNvPr id="36" name="TextBox 35">
            <a:extLst>
              <a:ext uri="{FF2B5EF4-FFF2-40B4-BE49-F238E27FC236}">
                <a16:creationId xmlns:a16="http://schemas.microsoft.com/office/drawing/2014/main" id="{6B17D47D-BFF0-0444-824C-C27B702F6192}"/>
              </a:ext>
            </a:extLst>
          </p:cNvPr>
          <p:cNvSpPr txBox="1"/>
          <p:nvPr/>
        </p:nvSpPr>
        <p:spPr>
          <a:xfrm>
            <a:off x="6664005" y="4123857"/>
            <a:ext cx="1510093" cy="635943"/>
          </a:xfrm>
          <a:prstGeom prst="rect">
            <a:avLst/>
          </a:prstGeom>
          <a:noFill/>
        </p:spPr>
        <p:txBody>
          <a:bodyPr wrap="none" rtlCol="0">
            <a:spAutoFit/>
          </a:bodyPr>
          <a:lstStyle/>
          <a:p>
            <a:pPr algn="ctr">
              <a:lnSpc>
                <a:spcPts val="2000"/>
              </a:lnSpc>
            </a:pPr>
            <a:r>
              <a:rPr lang="en-US" sz="2800" i="1" dirty="0">
                <a:latin typeface="+mj-lt"/>
              </a:rPr>
              <a:t>Ethernet </a:t>
            </a:r>
          </a:p>
          <a:p>
            <a:pPr algn="ctr">
              <a:lnSpc>
                <a:spcPts val="2000"/>
              </a:lnSpc>
            </a:pPr>
            <a:r>
              <a:rPr lang="en-US" sz="2800" i="1" dirty="0">
                <a:latin typeface="+mj-lt"/>
              </a:rPr>
              <a:t>Switch B</a:t>
            </a:r>
          </a:p>
        </p:txBody>
      </p:sp>
      <p:grpSp>
        <p:nvGrpSpPr>
          <p:cNvPr id="8" name="Group 7">
            <a:extLst>
              <a:ext uri="{FF2B5EF4-FFF2-40B4-BE49-F238E27FC236}">
                <a16:creationId xmlns:a16="http://schemas.microsoft.com/office/drawing/2014/main" id="{07786483-D06C-3748-8452-BDCFAFC08F45}"/>
              </a:ext>
            </a:extLst>
          </p:cNvPr>
          <p:cNvGrpSpPr/>
          <p:nvPr/>
        </p:nvGrpSpPr>
        <p:grpSpPr>
          <a:xfrm>
            <a:off x="181473" y="5521520"/>
            <a:ext cx="3139298" cy="597126"/>
            <a:chOff x="665565" y="5077769"/>
            <a:chExt cx="3139298" cy="597126"/>
          </a:xfrm>
        </p:grpSpPr>
        <p:sp>
          <p:nvSpPr>
            <p:cNvPr id="6" name="Rectangle 5">
              <a:extLst>
                <a:ext uri="{FF2B5EF4-FFF2-40B4-BE49-F238E27FC236}">
                  <a16:creationId xmlns:a16="http://schemas.microsoft.com/office/drawing/2014/main" id="{4ECE94C9-D694-0F4A-8DAE-F1AD08E54B55}"/>
                </a:ext>
              </a:extLst>
            </p:cNvPr>
            <p:cNvSpPr/>
            <p:nvPr/>
          </p:nvSpPr>
          <p:spPr>
            <a:xfrm>
              <a:off x="939676" y="5077771"/>
              <a:ext cx="2351153" cy="59712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1330CEDE-0EA9-854D-939D-0E4A740462E7}"/>
                </a:ext>
              </a:extLst>
            </p:cNvPr>
            <p:cNvSpPr/>
            <p:nvPr/>
          </p:nvSpPr>
          <p:spPr>
            <a:xfrm>
              <a:off x="3290829" y="5077770"/>
              <a:ext cx="514034" cy="59712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Eth </a:t>
              </a:r>
              <a:r>
                <a:rPr lang="en-US" sz="1600" dirty="0" err="1"/>
                <a:t>Hdr</a:t>
              </a:r>
              <a:endParaRPr lang="en-US" sz="1600" dirty="0"/>
            </a:p>
          </p:txBody>
        </p:sp>
        <p:sp>
          <p:nvSpPr>
            <p:cNvPr id="54" name="Rectangle 53">
              <a:extLst>
                <a:ext uri="{FF2B5EF4-FFF2-40B4-BE49-F238E27FC236}">
                  <a16:creationId xmlns:a16="http://schemas.microsoft.com/office/drawing/2014/main" id="{57A48FE9-0DFB-8148-BD16-BD0DAD9BC985}"/>
                </a:ext>
              </a:extLst>
            </p:cNvPr>
            <p:cNvSpPr/>
            <p:nvPr/>
          </p:nvSpPr>
          <p:spPr>
            <a:xfrm rot="16200000">
              <a:off x="504059" y="5239275"/>
              <a:ext cx="597123" cy="2741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CRC</a:t>
              </a:r>
            </a:p>
          </p:txBody>
        </p:sp>
      </p:grpSp>
      <p:grpSp>
        <p:nvGrpSpPr>
          <p:cNvPr id="5" name="Group 4">
            <a:extLst>
              <a:ext uri="{FF2B5EF4-FFF2-40B4-BE49-F238E27FC236}">
                <a16:creationId xmlns:a16="http://schemas.microsoft.com/office/drawing/2014/main" id="{F041C888-B542-8442-9201-A3AAB47512A2}"/>
              </a:ext>
            </a:extLst>
          </p:cNvPr>
          <p:cNvGrpSpPr/>
          <p:nvPr/>
        </p:nvGrpSpPr>
        <p:grpSpPr>
          <a:xfrm>
            <a:off x="455584" y="4015823"/>
            <a:ext cx="2351153" cy="533054"/>
            <a:chOff x="1092859" y="2874043"/>
            <a:chExt cx="2351153" cy="533054"/>
          </a:xfrm>
        </p:grpSpPr>
        <p:sp>
          <p:nvSpPr>
            <p:cNvPr id="4" name="Rectangle 3">
              <a:extLst>
                <a:ext uri="{FF2B5EF4-FFF2-40B4-BE49-F238E27FC236}">
                  <a16:creationId xmlns:a16="http://schemas.microsoft.com/office/drawing/2014/main" id="{033C49C9-125F-D649-9F81-292324F085B2}"/>
                </a:ext>
              </a:extLst>
            </p:cNvPr>
            <p:cNvSpPr/>
            <p:nvPr/>
          </p:nvSpPr>
          <p:spPr>
            <a:xfrm>
              <a:off x="1092859" y="2874044"/>
              <a:ext cx="1568086" cy="533053"/>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Data</a:t>
              </a:r>
            </a:p>
          </p:txBody>
        </p:sp>
        <p:sp>
          <p:nvSpPr>
            <p:cNvPr id="38" name="Rectangle 37">
              <a:extLst>
                <a:ext uri="{FF2B5EF4-FFF2-40B4-BE49-F238E27FC236}">
                  <a16:creationId xmlns:a16="http://schemas.microsoft.com/office/drawing/2014/main" id="{938E3197-E199-8C48-94F4-0024DC685BED}"/>
                </a:ext>
              </a:extLst>
            </p:cNvPr>
            <p:cNvSpPr/>
            <p:nvPr/>
          </p:nvSpPr>
          <p:spPr>
            <a:xfrm>
              <a:off x="2660945" y="2874043"/>
              <a:ext cx="783067" cy="533053"/>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r>
                <a:rPr lang="en-US" dirty="0" err="1"/>
                <a:t>Hdr</a:t>
              </a:r>
              <a:endParaRPr lang="en-US" dirty="0"/>
            </a:p>
          </p:txBody>
        </p:sp>
      </p:grpSp>
      <p:grpSp>
        <p:nvGrpSpPr>
          <p:cNvPr id="13" name="Group 12">
            <a:extLst>
              <a:ext uri="{FF2B5EF4-FFF2-40B4-BE49-F238E27FC236}">
                <a16:creationId xmlns:a16="http://schemas.microsoft.com/office/drawing/2014/main" id="{69BA5FC3-449B-264F-9A67-0BB862188013}"/>
              </a:ext>
            </a:extLst>
          </p:cNvPr>
          <p:cNvGrpSpPr/>
          <p:nvPr/>
        </p:nvGrpSpPr>
        <p:grpSpPr>
          <a:xfrm>
            <a:off x="1734633" y="6118645"/>
            <a:ext cx="2675604" cy="645852"/>
            <a:chOff x="1734633" y="6118645"/>
            <a:chExt cx="2675604" cy="645852"/>
          </a:xfrm>
        </p:grpSpPr>
        <p:sp>
          <p:nvSpPr>
            <p:cNvPr id="9" name="TextBox 8">
              <a:extLst>
                <a:ext uri="{FF2B5EF4-FFF2-40B4-BE49-F238E27FC236}">
                  <a16:creationId xmlns:a16="http://schemas.microsoft.com/office/drawing/2014/main" id="{9E9BE6F9-ED28-5F4F-AE12-496194C4A133}"/>
                </a:ext>
              </a:extLst>
            </p:cNvPr>
            <p:cNvSpPr txBox="1"/>
            <p:nvPr/>
          </p:nvSpPr>
          <p:spPr>
            <a:xfrm>
              <a:off x="1734633" y="6364387"/>
              <a:ext cx="2675604" cy="400110"/>
            </a:xfrm>
            <a:prstGeom prst="rect">
              <a:avLst/>
            </a:prstGeom>
            <a:noFill/>
          </p:spPr>
          <p:txBody>
            <a:bodyPr wrap="none" rtlCol="0">
              <a:spAutoFit/>
            </a:bodyPr>
            <a:lstStyle/>
            <a:p>
              <a:r>
                <a:rPr lang="en-US" sz="2000" dirty="0"/>
                <a:t>Ethernet DA of Router 2</a:t>
              </a:r>
            </a:p>
          </p:txBody>
        </p:sp>
        <p:cxnSp>
          <p:nvCxnSpPr>
            <p:cNvPr id="11" name="Straight Arrow Connector 10">
              <a:extLst>
                <a:ext uri="{FF2B5EF4-FFF2-40B4-BE49-F238E27FC236}">
                  <a16:creationId xmlns:a16="http://schemas.microsoft.com/office/drawing/2014/main" id="{96DD7651-2A6A-A840-A0E7-71D0604A052A}"/>
                </a:ext>
              </a:extLst>
            </p:cNvPr>
            <p:cNvCxnSpPr>
              <a:stCxn id="9" idx="0"/>
              <a:endCxn id="53" idx="2"/>
            </p:cNvCxnSpPr>
            <p:nvPr/>
          </p:nvCxnSpPr>
          <p:spPr>
            <a:xfrm flipH="1" flipV="1">
              <a:off x="3063754" y="6118645"/>
              <a:ext cx="8681" cy="2457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460E48C6-1FA0-074F-AF26-C6C645B2A0AA}"/>
              </a:ext>
            </a:extLst>
          </p:cNvPr>
          <p:cNvGrpSpPr/>
          <p:nvPr/>
        </p:nvGrpSpPr>
        <p:grpSpPr>
          <a:xfrm>
            <a:off x="197455" y="5521518"/>
            <a:ext cx="3139298" cy="597126"/>
            <a:chOff x="5208888" y="2638904"/>
            <a:chExt cx="3139298" cy="597126"/>
          </a:xfrm>
        </p:grpSpPr>
        <p:grpSp>
          <p:nvGrpSpPr>
            <p:cNvPr id="55" name="Group 54">
              <a:extLst>
                <a:ext uri="{FF2B5EF4-FFF2-40B4-BE49-F238E27FC236}">
                  <a16:creationId xmlns:a16="http://schemas.microsoft.com/office/drawing/2014/main" id="{AFB126B2-1B21-E944-BC69-9E5F0E0AF423}"/>
                </a:ext>
              </a:extLst>
            </p:cNvPr>
            <p:cNvGrpSpPr/>
            <p:nvPr/>
          </p:nvGrpSpPr>
          <p:grpSpPr>
            <a:xfrm>
              <a:off x="5208888" y="2638904"/>
              <a:ext cx="3139298" cy="597126"/>
              <a:chOff x="665565" y="5077769"/>
              <a:chExt cx="3139298" cy="597126"/>
            </a:xfrm>
          </p:grpSpPr>
          <p:sp>
            <p:nvSpPr>
              <p:cNvPr id="56" name="Rectangle 55">
                <a:extLst>
                  <a:ext uri="{FF2B5EF4-FFF2-40B4-BE49-F238E27FC236}">
                    <a16:creationId xmlns:a16="http://schemas.microsoft.com/office/drawing/2014/main" id="{651B2293-342E-4749-96A1-87C3ED139FD3}"/>
                  </a:ext>
                </a:extLst>
              </p:cNvPr>
              <p:cNvSpPr/>
              <p:nvPr/>
            </p:nvSpPr>
            <p:spPr>
              <a:xfrm>
                <a:off x="939676" y="5077771"/>
                <a:ext cx="2351153" cy="59712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032C90C9-FCE0-0F4A-900C-303A32D1F6FC}"/>
                  </a:ext>
                </a:extLst>
              </p:cNvPr>
              <p:cNvSpPr/>
              <p:nvPr/>
            </p:nvSpPr>
            <p:spPr>
              <a:xfrm>
                <a:off x="3290829" y="5077770"/>
                <a:ext cx="514034" cy="59712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Eth </a:t>
                </a:r>
                <a:r>
                  <a:rPr lang="en-US" sz="1600" dirty="0" err="1"/>
                  <a:t>Hdr</a:t>
                </a:r>
                <a:endParaRPr lang="en-US" sz="1600" dirty="0"/>
              </a:p>
            </p:txBody>
          </p:sp>
          <p:sp>
            <p:nvSpPr>
              <p:cNvPr id="58" name="Rectangle 57">
                <a:extLst>
                  <a:ext uri="{FF2B5EF4-FFF2-40B4-BE49-F238E27FC236}">
                    <a16:creationId xmlns:a16="http://schemas.microsoft.com/office/drawing/2014/main" id="{CA428D9C-10B2-2644-B9AA-69E39F8344EB}"/>
                  </a:ext>
                </a:extLst>
              </p:cNvPr>
              <p:cNvSpPr/>
              <p:nvPr/>
            </p:nvSpPr>
            <p:spPr>
              <a:xfrm rot="16200000">
                <a:off x="504059" y="5239275"/>
                <a:ext cx="597123" cy="2741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CRC</a:t>
                </a:r>
              </a:p>
            </p:txBody>
          </p:sp>
        </p:grpSp>
        <p:grpSp>
          <p:nvGrpSpPr>
            <p:cNvPr id="59" name="Group 58">
              <a:extLst>
                <a:ext uri="{FF2B5EF4-FFF2-40B4-BE49-F238E27FC236}">
                  <a16:creationId xmlns:a16="http://schemas.microsoft.com/office/drawing/2014/main" id="{D4F01DFE-F29C-EA43-8E3B-D6BB994C9E86}"/>
                </a:ext>
              </a:extLst>
            </p:cNvPr>
            <p:cNvGrpSpPr/>
            <p:nvPr/>
          </p:nvGrpSpPr>
          <p:grpSpPr>
            <a:xfrm>
              <a:off x="5482998" y="2670939"/>
              <a:ext cx="2351153" cy="533054"/>
              <a:chOff x="1092859" y="2874043"/>
              <a:chExt cx="2351153" cy="533054"/>
            </a:xfrm>
          </p:grpSpPr>
          <p:sp>
            <p:nvSpPr>
              <p:cNvPr id="61" name="Rectangle 60">
                <a:extLst>
                  <a:ext uri="{FF2B5EF4-FFF2-40B4-BE49-F238E27FC236}">
                    <a16:creationId xmlns:a16="http://schemas.microsoft.com/office/drawing/2014/main" id="{3FAE47BC-F4C4-AB4F-BF0D-047E1BB97E53}"/>
                  </a:ext>
                </a:extLst>
              </p:cNvPr>
              <p:cNvSpPr/>
              <p:nvPr/>
            </p:nvSpPr>
            <p:spPr>
              <a:xfrm>
                <a:off x="1092859" y="2874044"/>
                <a:ext cx="1568086" cy="533053"/>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Data</a:t>
                </a:r>
              </a:p>
            </p:txBody>
          </p:sp>
          <p:sp>
            <p:nvSpPr>
              <p:cNvPr id="62" name="Rectangle 61">
                <a:extLst>
                  <a:ext uri="{FF2B5EF4-FFF2-40B4-BE49-F238E27FC236}">
                    <a16:creationId xmlns:a16="http://schemas.microsoft.com/office/drawing/2014/main" id="{B34476A8-4F7C-A343-B6AB-D161FD7AE56F}"/>
                  </a:ext>
                </a:extLst>
              </p:cNvPr>
              <p:cNvSpPr/>
              <p:nvPr/>
            </p:nvSpPr>
            <p:spPr>
              <a:xfrm>
                <a:off x="2660945" y="2874043"/>
                <a:ext cx="783067" cy="533053"/>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r>
                  <a:rPr lang="en-US" dirty="0" err="1"/>
                  <a:t>Hdr</a:t>
                </a:r>
                <a:endParaRPr lang="en-US" dirty="0"/>
              </a:p>
            </p:txBody>
          </p:sp>
        </p:grpSp>
      </p:grpSp>
      <p:grpSp>
        <p:nvGrpSpPr>
          <p:cNvPr id="64" name="Group 63">
            <a:extLst>
              <a:ext uri="{FF2B5EF4-FFF2-40B4-BE49-F238E27FC236}">
                <a16:creationId xmlns:a16="http://schemas.microsoft.com/office/drawing/2014/main" id="{CB873805-E288-614B-AF87-6B3CE6DCC7C7}"/>
              </a:ext>
            </a:extLst>
          </p:cNvPr>
          <p:cNvGrpSpPr/>
          <p:nvPr/>
        </p:nvGrpSpPr>
        <p:grpSpPr>
          <a:xfrm>
            <a:off x="8489313" y="5577489"/>
            <a:ext cx="3139298" cy="597126"/>
            <a:chOff x="665565" y="5077769"/>
            <a:chExt cx="3139298" cy="597126"/>
          </a:xfrm>
        </p:grpSpPr>
        <p:sp>
          <p:nvSpPr>
            <p:cNvPr id="69" name="Rectangle 68">
              <a:extLst>
                <a:ext uri="{FF2B5EF4-FFF2-40B4-BE49-F238E27FC236}">
                  <a16:creationId xmlns:a16="http://schemas.microsoft.com/office/drawing/2014/main" id="{04219CF0-E754-3B49-B4EC-6440D93F9850}"/>
                </a:ext>
              </a:extLst>
            </p:cNvPr>
            <p:cNvSpPr/>
            <p:nvPr/>
          </p:nvSpPr>
          <p:spPr>
            <a:xfrm>
              <a:off x="939676" y="5077771"/>
              <a:ext cx="2351153" cy="59712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86CD72DB-2634-C145-AF42-22403C9D854F}"/>
                </a:ext>
              </a:extLst>
            </p:cNvPr>
            <p:cNvSpPr/>
            <p:nvPr/>
          </p:nvSpPr>
          <p:spPr>
            <a:xfrm>
              <a:off x="3290829" y="5077770"/>
              <a:ext cx="514034" cy="59712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Eth </a:t>
              </a:r>
              <a:r>
                <a:rPr lang="en-US" sz="1600" dirty="0" err="1"/>
                <a:t>Hdr</a:t>
              </a:r>
              <a:endParaRPr lang="en-US" sz="1600" dirty="0"/>
            </a:p>
          </p:txBody>
        </p:sp>
        <p:sp>
          <p:nvSpPr>
            <p:cNvPr id="72" name="Rectangle 71">
              <a:extLst>
                <a:ext uri="{FF2B5EF4-FFF2-40B4-BE49-F238E27FC236}">
                  <a16:creationId xmlns:a16="http://schemas.microsoft.com/office/drawing/2014/main" id="{D469421F-1ECF-814E-8917-300C185D76FD}"/>
                </a:ext>
              </a:extLst>
            </p:cNvPr>
            <p:cNvSpPr/>
            <p:nvPr/>
          </p:nvSpPr>
          <p:spPr>
            <a:xfrm rot="16200000">
              <a:off x="504059" y="5239275"/>
              <a:ext cx="597123" cy="2741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CRC</a:t>
              </a:r>
            </a:p>
          </p:txBody>
        </p:sp>
      </p:grpSp>
      <p:grpSp>
        <p:nvGrpSpPr>
          <p:cNvPr id="66" name="Group 65">
            <a:extLst>
              <a:ext uri="{FF2B5EF4-FFF2-40B4-BE49-F238E27FC236}">
                <a16:creationId xmlns:a16="http://schemas.microsoft.com/office/drawing/2014/main" id="{7A66DA3F-B6A2-DB46-8A1A-F73C45968C9A}"/>
              </a:ext>
            </a:extLst>
          </p:cNvPr>
          <p:cNvGrpSpPr/>
          <p:nvPr/>
        </p:nvGrpSpPr>
        <p:grpSpPr>
          <a:xfrm>
            <a:off x="8763423" y="5609524"/>
            <a:ext cx="2351153" cy="533054"/>
            <a:chOff x="1092859" y="2874043"/>
            <a:chExt cx="2351153" cy="533054"/>
          </a:xfrm>
        </p:grpSpPr>
        <p:sp>
          <p:nvSpPr>
            <p:cNvPr id="67" name="Rectangle 66">
              <a:extLst>
                <a:ext uri="{FF2B5EF4-FFF2-40B4-BE49-F238E27FC236}">
                  <a16:creationId xmlns:a16="http://schemas.microsoft.com/office/drawing/2014/main" id="{204A6383-26C8-B646-9A75-B528C6C67F79}"/>
                </a:ext>
              </a:extLst>
            </p:cNvPr>
            <p:cNvSpPr/>
            <p:nvPr/>
          </p:nvSpPr>
          <p:spPr>
            <a:xfrm>
              <a:off x="1092859" y="2874044"/>
              <a:ext cx="1568086" cy="533053"/>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Data</a:t>
              </a:r>
            </a:p>
          </p:txBody>
        </p:sp>
        <p:sp>
          <p:nvSpPr>
            <p:cNvPr id="68" name="Rectangle 67">
              <a:extLst>
                <a:ext uri="{FF2B5EF4-FFF2-40B4-BE49-F238E27FC236}">
                  <a16:creationId xmlns:a16="http://schemas.microsoft.com/office/drawing/2014/main" id="{9BC26D40-A3B4-D04C-B550-CC3BA1736F92}"/>
                </a:ext>
              </a:extLst>
            </p:cNvPr>
            <p:cNvSpPr/>
            <p:nvPr/>
          </p:nvSpPr>
          <p:spPr>
            <a:xfrm>
              <a:off x="2660945" y="2874043"/>
              <a:ext cx="783067" cy="533053"/>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r>
                <a:rPr lang="en-US" dirty="0" err="1"/>
                <a:t>Hdr</a:t>
              </a:r>
              <a:endParaRPr lang="en-US" dirty="0"/>
            </a:p>
          </p:txBody>
        </p:sp>
      </p:grpSp>
    </p:spTree>
    <p:extLst>
      <p:ext uri="{BB962C8B-B14F-4D97-AF65-F5344CB8AC3E}">
        <p14:creationId xmlns:p14="http://schemas.microsoft.com/office/powerpoint/2010/main" val="1707120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nodeType="clickEffect">
                                  <p:stCondLst>
                                    <p:cond delay="0"/>
                                  </p:stCondLst>
                                  <p:childTnLst>
                                    <p:animMotion origin="layout" path="M -0.00013 0.00138 L 0.00079 0.22939 " pathEditMode="relative" rAng="0" ptsTypes="AA">
                                      <p:cBhvr>
                                        <p:cTn id="16" dur="1000" fill="hold"/>
                                        <p:tgtEl>
                                          <p:spTgt spid="5"/>
                                        </p:tgtEl>
                                        <p:attrNameLst>
                                          <p:attrName>ppt_x</p:attrName>
                                          <p:attrName>ppt_y</p:attrName>
                                        </p:attrNameLst>
                                      </p:cBhvr>
                                      <p:rCtr x="39" y="11389"/>
                                    </p:animMotion>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5"/>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13"/>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nodeType="clickEffect">
                                  <p:stCondLst>
                                    <p:cond delay="0"/>
                                  </p:stCondLst>
                                  <p:childTnLst>
                                    <p:animMotion origin="layout" path="M -1.875E-6 -1.11111E-6 L 0.25417 0.00509 " pathEditMode="relative" rAng="0" ptsTypes="AA">
                                      <p:cBhvr>
                                        <p:cTn id="30" dur="1000" fill="hold"/>
                                        <p:tgtEl>
                                          <p:spTgt spid="12"/>
                                        </p:tgtEl>
                                        <p:attrNameLst>
                                          <p:attrName>ppt_x</p:attrName>
                                          <p:attrName>ppt_y</p:attrName>
                                        </p:attrNameLst>
                                      </p:cBhvr>
                                      <p:rCtr x="12708" y="255"/>
                                    </p:animMotion>
                                  </p:childTnLst>
                                </p:cTn>
                              </p:par>
                            </p:childTnLst>
                          </p:cTn>
                        </p:par>
                      </p:childTnLst>
                    </p:cTn>
                  </p:par>
                  <p:par>
                    <p:cTn id="31" fill="hold">
                      <p:stCondLst>
                        <p:cond delay="indefinite"/>
                      </p:stCondLst>
                      <p:childTnLst>
                        <p:par>
                          <p:cTn id="32" fill="hold">
                            <p:stCondLst>
                              <p:cond delay="0"/>
                            </p:stCondLst>
                            <p:childTnLst>
                              <p:par>
                                <p:cTn id="33" presetID="0" presetClass="path" presetSubtype="0" accel="50000" decel="50000" fill="hold" nodeType="clickEffect">
                                  <p:stCondLst>
                                    <p:cond delay="0"/>
                                  </p:stCondLst>
                                  <p:childTnLst>
                                    <p:animMotion origin="layout" path="M 0.25417 0.00509 L 0.47422 0.00787 " pathEditMode="relative" ptsTypes="AA">
                                      <p:cBhvr>
                                        <p:cTn id="34" dur="2000" fill="hold"/>
                                        <p:tgtEl>
                                          <p:spTgt spid="12"/>
                                        </p:tgtEl>
                                        <p:attrNameLst>
                                          <p:attrName>ppt_x</p:attrName>
                                          <p:attrName>ppt_y</p:attrName>
                                        </p:attrNameLst>
                                      </p:cBhvr>
                                    </p:animMotion>
                                  </p:childTnLst>
                                </p:cTn>
                              </p:par>
                            </p:childTnLst>
                          </p:cTn>
                        </p:par>
                      </p:childTnLst>
                    </p:cTn>
                  </p:par>
                  <p:par>
                    <p:cTn id="35" fill="hold">
                      <p:stCondLst>
                        <p:cond delay="indefinite"/>
                      </p:stCondLst>
                      <p:childTnLst>
                        <p:par>
                          <p:cTn id="36" fill="hold">
                            <p:stCondLst>
                              <p:cond delay="0"/>
                            </p:stCondLst>
                            <p:childTnLst>
                              <p:par>
                                <p:cTn id="37" presetID="0" presetClass="path" presetSubtype="0" accel="50000" decel="50000" fill="hold" nodeType="clickEffect">
                                  <p:stCondLst>
                                    <p:cond delay="0"/>
                                  </p:stCondLst>
                                  <p:childTnLst>
                                    <p:animMotion origin="layout" path="M 0.47422 0.00787 L 0.67774 0.00787 " pathEditMode="relative" ptsTypes="AA">
                                      <p:cBhvr>
                                        <p:cTn id="38" dur="2000" fill="hold"/>
                                        <p:tgtEl>
                                          <p:spTgt spid="12"/>
                                        </p:tgtEl>
                                        <p:attrNameLst>
                                          <p:attrName>ppt_x</p:attrName>
                                          <p:attrName>ppt_y</p:attrName>
                                        </p:attrNameLst>
                                      </p:cBhvr>
                                    </p:animMotion>
                                  </p:childTnLst>
                                  <p:subTnLst>
                                    <p:set>
                                      <p:cBhvr override="childStyle">
                                        <p:cTn dur="1" fill="hold" display="0" masterRel="nextClick" afterEffect="1"/>
                                        <p:tgtEl>
                                          <p:spTgt spid="12"/>
                                        </p:tgtEl>
                                        <p:attrNameLst>
                                          <p:attrName>style.visibility</p:attrName>
                                        </p:attrNameLst>
                                      </p:cBhvr>
                                      <p:to>
                                        <p:strVal val="hidden"/>
                                      </p:to>
                                    </p:set>
                                  </p:sub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0" presetClass="path" presetSubtype="0" accel="50000" decel="50000" fill="hold" nodeType="clickEffect">
                                  <p:stCondLst>
                                    <p:cond delay="0"/>
                                  </p:stCondLst>
                                  <p:childTnLst>
                                    <p:animMotion origin="layout" path="M -4.16667E-6 -0.00301 L -0.00169 -0.23449 " pathEditMode="relative" rAng="0" ptsTypes="AA">
                                      <p:cBhvr>
                                        <p:cTn id="48" dur="1000" fill="hold"/>
                                        <p:tgtEl>
                                          <p:spTgt spid="66"/>
                                        </p:tgtEl>
                                        <p:attrNameLst>
                                          <p:attrName>ppt_x</p:attrName>
                                          <p:attrName>ppt_y</p:attrName>
                                        </p:attrNameLst>
                                      </p:cBhvr>
                                      <p:rCtr x="-91" y="-11574"/>
                                    </p:animMotion>
                                  </p:childTnLst>
                                </p:cTn>
                              </p:par>
                              <p:par>
                                <p:cTn id="49" presetID="1" presetClass="exit" presetSubtype="0" fill="hold" nodeType="withEffect">
                                  <p:stCondLst>
                                    <p:cond delay="0"/>
                                  </p:stCondLst>
                                  <p:childTnLst>
                                    <p:set>
                                      <p:cBhvr>
                                        <p:cTn id="50" dur="1" fill="hold">
                                          <p:stCondLst>
                                            <p:cond delay="0"/>
                                          </p:stCondLst>
                                        </p:cTn>
                                        <p:tgtEl>
                                          <p:spTgt spid="6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96FEF-AB51-8946-8219-B376567E40D2}"/>
              </a:ext>
            </a:extLst>
          </p:cNvPr>
          <p:cNvSpPr>
            <a:spLocks noGrp="1"/>
          </p:cNvSpPr>
          <p:nvPr>
            <p:ph type="title"/>
          </p:nvPr>
        </p:nvSpPr>
        <p:spPr/>
        <p:txBody>
          <a:bodyPr/>
          <a:lstStyle/>
          <a:p>
            <a:r>
              <a:rPr lang="en-US" dirty="0"/>
              <a:t>Why an IXP uses Ethernet switches…</a:t>
            </a:r>
          </a:p>
        </p:txBody>
      </p:sp>
      <p:sp>
        <p:nvSpPr>
          <p:cNvPr id="3" name="Content Placeholder 2">
            <a:extLst>
              <a:ext uri="{FF2B5EF4-FFF2-40B4-BE49-F238E27FC236}">
                <a16:creationId xmlns:a16="http://schemas.microsoft.com/office/drawing/2014/main" id="{23AB5159-FB81-7C44-8008-BB16E068B48A}"/>
              </a:ext>
            </a:extLst>
          </p:cNvPr>
          <p:cNvSpPr>
            <a:spLocks noGrp="1"/>
          </p:cNvSpPr>
          <p:nvPr>
            <p:ph idx="1"/>
          </p:nvPr>
        </p:nvSpPr>
        <p:spPr>
          <a:xfrm>
            <a:off x="838200" y="2141537"/>
            <a:ext cx="10515600" cy="4351338"/>
          </a:xfrm>
        </p:spPr>
        <p:txBody>
          <a:bodyPr/>
          <a:lstStyle/>
          <a:p>
            <a:r>
              <a:rPr lang="en-US" dirty="0"/>
              <a:t>The IXP doesn’t need to maintain routing tables</a:t>
            </a:r>
          </a:p>
          <a:p>
            <a:r>
              <a:rPr lang="en-US" dirty="0"/>
              <a:t>The IXP doesn’t need to exchange routing entries with its customers</a:t>
            </a:r>
          </a:p>
          <a:p>
            <a:r>
              <a:rPr lang="en-US" dirty="0"/>
              <a:t>The IXP doesn’t need to decide how packets are routed</a:t>
            </a:r>
          </a:p>
          <a:p>
            <a:r>
              <a:rPr lang="en-US" dirty="0"/>
              <a:t>It merely provides “Link Layer” connectivity </a:t>
            </a:r>
            <a:r>
              <a:rPr lang="en-US"/>
              <a:t>among its customers.</a:t>
            </a:r>
            <a:endParaRPr lang="en-US" dirty="0"/>
          </a:p>
        </p:txBody>
      </p:sp>
    </p:spTree>
    <p:extLst>
      <p:ext uri="{BB962C8B-B14F-4D97-AF65-F5344CB8AC3E}">
        <p14:creationId xmlns:p14="http://schemas.microsoft.com/office/powerpoint/2010/main" val="40067586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DD979-5776-F44F-A108-0E29DC44549A}"/>
              </a:ext>
            </a:extLst>
          </p:cNvPr>
          <p:cNvSpPr>
            <a:spLocks noGrp="1"/>
          </p:cNvSpPr>
          <p:nvPr>
            <p:ph type="title"/>
          </p:nvPr>
        </p:nvSpPr>
        <p:spPr/>
        <p:txBody>
          <a:bodyPr/>
          <a:lstStyle/>
          <a:p>
            <a:r>
              <a:rPr lang="en-US" dirty="0"/>
              <a:t>Ethernet in use today</a:t>
            </a:r>
          </a:p>
        </p:txBody>
      </p:sp>
      <p:sp>
        <p:nvSpPr>
          <p:cNvPr id="4" name="Content Placeholder 3">
            <a:extLst>
              <a:ext uri="{FF2B5EF4-FFF2-40B4-BE49-F238E27FC236}">
                <a16:creationId xmlns:a16="http://schemas.microsoft.com/office/drawing/2014/main" id="{BA03A3A1-CCBE-6D41-902A-578A41F91731}"/>
              </a:ext>
            </a:extLst>
          </p:cNvPr>
          <p:cNvSpPr txBox="1">
            <a:spLocks noGrp="1"/>
          </p:cNvSpPr>
          <p:nvPr>
            <p:ph idx="1"/>
          </p:nvPr>
        </p:nvSpPr>
        <p:spPr>
          <a:xfrm>
            <a:off x="838200" y="1961419"/>
            <a:ext cx="9861884" cy="2935162"/>
          </a:xfrm>
          <a:prstGeom prst="rect">
            <a:avLst/>
          </a:prstGeom>
          <a:noFill/>
        </p:spPr>
        <p:txBody>
          <a:bodyPr wrap="square" rtlCol="0">
            <a:spAutoFit/>
          </a:bodyPr>
          <a:lstStyle/>
          <a:p>
            <a:r>
              <a:rPr lang="en-US" dirty="0"/>
              <a:t>Almost all enterprises and campuses use Ethernet as a </a:t>
            </a:r>
            <a:br>
              <a:rPr lang="en-US" dirty="0"/>
            </a:br>
            <a:r>
              <a:rPr lang="en-US" dirty="0"/>
              <a:t>simple, quick, cheap, easy-to-manage way to interconnect hosts </a:t>
            </a:r>
            <a:br>
              <a:rPr lang="en-US" dirty="0"/>
            </a:br>
            <a:r>
              <a:rPr lang="en-US" dirty="0"/>
              <a:t>and </a:t>
            </a:r>
            <a:r>
              <a:rPr lang="en-US" dirty="0" err="1"/>
              <a:t>WiFi</a:t>
            </a:r>
            <a:r>
              <a:rPr lang="en-US" dirty="0"/>
              <a:t> APs inside a building. Routers are typically use to connect buildings together.</a:t>
            </a:r>
          </a:p>
          <a:p>
            <a:r>
              <a:rPr lang="en-US" dirty="0"/>
              <a:t>Data-centers typically use an Ethernet switch to connect 48-64 servers together in each rack. Called “Top of Rack” or </a:t>
            </a:r>
            <a:r>
              <a:rPr lang="en-US" dirty="0" err="1"/>
              <a:t>ToR</a:t>
            </a:r>
            <a:r>
              <a:rPr lang="en-US" dirty="0"/>
              <a:t> switches. Routing is typically used to connect racks together. </a:t>
            </a:r>
          </a:p>
        </p:txBody>
      </p:sp>
    </p:spTree>
    <p:extLst>
      <p:ext uri="{BB962C8B-B14F-4D97-AF65-F5344CB8AC3E}">
        <p14:creationId xmlns:p14="http://schemas.microsoft.com/office/powerpoint/2010/main" val="3880474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Rounded Rectangle 172">
            <a:extLst>
              <a:ext uri="{FF2B5EF4-FFF2-40B4-BE49-F238E27FC236}">
                <a16:creationId xmlns:a16="http://schemas.microsoft.com/office/drawing/2014/main" id="{437DAA21-368D-5341-9282-862F2E262981}"/>
              </a:ext>
            </a:extLst>
          </p:cNvPr>
          <p:cNvSpPr/>
          <p:nvPr/>
        </p:nvSpPr>
        <p:spPr bwMode="auto">
          <a:xfrm>
            <a:off x="8705261" y="3548891"/>
            <a:ext cx="2967038" cy="2481262"/>
          </a:xfrm>
          <a:prstGeom prst="roundRect">
            <a:avLst/>
          </a:prstGeom>
          <a:solidFill>
            <a:schemeClr val="accent5">
              <a:lumMod val="40000"/>
              <a:lumOff val="60000"/>
            </a:scheme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76200" tIns="38100" rIns="76200" bIns="38100" numCol="1" rtlCol="0" anchor="t" anchorCtr="0" compatLnSpc="1">
            <a:prstTxWarp prst="textNoShape">
              <a:avLst/>
            </a:prstTxWarp>
          </a:bodyPr>
          <a:lstStyle/>
          <a:p>
            <a:pPr defTabSz="761970" eaLnBrk="0" fontAlgn="base" hangingPunct="0">
              <a:spcBef>
                <a:spcPct val="0"/>
              </a:spcBef>
              <a:spcAft>
                <a:spcPct val="0"/>
              </a:spcAft>
            </a:pPr>
            <a:endParaRPr lang="en-US" sz="2000">
              <a:latin typeface="Comic Sans MS" charset="0"/>
              <a:ea typeface="ＭＳ Ｐゴシック" charset="0"/>
            </a:endParaRPr>
          </a:p>
        </p:txBody>
      </p:sp>
      <p:sp>
        <p:nvSpPr>
          <p:cNvPr id="195" name="Oval 194"/>
          <p:cNvSpPr>
            <a:spLocks noChangeArrowheads="1"/>
          </p:cNvSpPr>
          <p:nvPr/>
        </p:nvSpPr>
        <p:spPr bwMode="auto">
          <a:xfrm>
            <a:off x="2120900" y="1397815"/>
            <a:ext cx="2776537" cy="1258887"/>
          </a:xfrm>
          <a:prstGeom prst="ellipse">
            <a:avLst/>
          </a:prstGeom>
          <a:noFill/>
          <a:ln w="9525">
            <a:solidFill>
              <a:srgbClr val="A6A6A6"/>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lIns="57149" tIns="28574" rIns="57149" bIns="28574" anchor="ctr"/>
          <a:lstStyle/>
          <a:p>
            <a:pPr algn="ctr">
              <a:defRPr/>
            </a:pPr>
            <a:endParaRPr lang="en-US" sz="1500">
              <a:solidFill>
                <a:schemeClr val="lt1"/>
              </a:solidFill>
              <a:latin typeface="+mj-lt"/>
            </a:endParaRPr>
          </a:p>
        </p:txBody>
      </p:sp>
      <p:sp>
        <p:nvSpPr>
          <p:cNvPr id="197" name="TextBox 196"/>
          <p:cNvSpPr txBox="1"/>
          <p:nvPr/>
        </p:nvSpPr>
        <p:spPr>
          <a:xfrm>
            <a:off x="9334354" y="6017157"/>
            <a:ext cx="2136160" cy="288539"/>
          </a:xfrm>
          <a:prstGeom prst="rect">
            <a:avLst/>
          </a:prstGeom>
          <a:noFill/>
        </p:spPr>
        <p:txBody>
          <a:bodyPr wrap="none" lIns="57149" tIns="28574" rIns="57149" bIns="28574">
            <a:spAutoFit/>
          </a:bodyPr>
          <a:lstStyle/>
          <a:p>
            <a:pPr>
              <a:defRPr/>
            </a:pPr>
            <a:r>
              <a:rPr lang="en-US" sz="1500" dirty="0">
                <a:latin typeface="+mj-lt"/>
              </a:rPr>
              <a:t>Cambridge University (UK)</a:t>
            </a:r>
          </a:p>
        </p:txBody>
      </p:sp>
      <p:grpSp>
        <p:nvGrpSpPr>
          <p:cNvPr id="40988" name="Group 197"/>
          <p:cNvGrpSpPr>
            <a:grpSpLocks/>
          </p:cNvGrpSpPr>
          <p:nvPr/>
        </p:nvGrpSpPr>
        <p:grpSpPr bwMode="auto">
          <a:xfrm>
            <a:off x="9205913" y="4440237"/>
            <a:ext cx="2130425" cy="601663"/>
            <a:chOff x="5030950" y="4105123"/>
            <a:chExt cx="5143290" cy="964734"/>
          </a:xfrm>
        </p:grpSpPr>
        <p:sp>
          <p:nvSpPr>
            <p:cNvPr id="199" name="Can 198"/>
            <p:cNvSpPr>
              <a:spLocks noChangeArrowheads="1"/>
            </p:cNvSpPr>
            <p:nvPr/>
          </p:nvSpPr>
          <p:spPr bwMode="auto">
            <a:xfrm>
              <a:off x="6127061" y="4105123"/>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0" name="Straight Connector 199"/>
            <p:cNvCxnSpPr>
              <a:cxnSpLocks noChangeShapeType="1"/>
            </p:cNvCxnSpPr>
            <p:nvPr/>
          </p:nvCxnSpPr>
          <p:spPr bwMode="auto">
            <a:xfrm flipV="1">
              <a:off x="5421871" y="4245125"/>
              <a:ext cx="758846" cy="109454"/>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01" name="Can 200"/>
            <p:cNvSpPr>
              <a:spLocks noChangeArrowheads="1"/>
            </p:cNvSpPr>
            <p:nvPr/>
          </p:nvSpPr>
          <p:spPr bwMode="auto">
            <a:xfrm>
              <a:off x="5030950" y="4280761"/>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2" name="Straight Connector 201"/>
            <p:cNvCxnSpPr>
              <a:cxnSpLocks noChangeShapeType="1"/>
            </p:cNvCxnSpPr>
            <p:nvPr/>
          </p:nvCxnSpPr>
          <p:spPr bwMode="auto">
            <a:xfrm>
              <a:off x="5306894" y="4438580"/>
              <a:ext cx="555722" cy="35891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03" name="Straight Connector 202"/>
            <p:cNvCxnSpPr>
              <a:cxnSpLocks noChangeShapeType="1"/>
              <a:endCxn id="204" idx="0"/>
            </p:cNvCxnSpPr>
            <p:nvPr/>
          </p:nvCxnSpPr>
          <p:spPr bwMode="auto">
            <a:xfrm>
              <a:off x="6498820" y="4245125"/>
              <a:ext cx="632371" cy="30036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04" name="Can 203"/>
            <p:cNvSpPr>
              <a:spLocks noChangeArrowheads="1"/>
            </p:cNvSpPr>
            <p:nvPr/>
          </p:nvSpPr>
          <p:spPr bwMode="auto">
            <a:xfrm>
              <a:off x="6882076" y="4443671"/>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5" name="Straight Connector 204"/>
            <p:cNvCxnSpPr>
              <a:cxnSpLocks noChangeShapeType="1"/>
              <a:stCxn id="206" idx="4"/>
            </p:cNvCxnSpPr>
            <p:nvPr/>
          </p:nvCxnSpPr>
          <p:spPr bwMode="auto">
            <a:xfrm flipV="1">
              <a:off x="6180717" y="4593853"/>
              <a:ext cx="812502" cy="2036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06" name="Can 205"/>
            <p:cNvSpPr>
              <a:spLocks noChangeArrowheads="1"/>
            </p:cNvSpPr>
            <p:nvPr/>
          </p:nvSpPr>
          <p:spPr bwMode="auto">
            <a:xfrm>
              <a:off x="5682485" y="4695672"/>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7" name="Straight Connector 206"/>
            <p:cNvCxnSpPr>
              <a:cxnSpLocks noChangeShapeType="1"/>
              <a:endCxn id="204" idx="4"/>
            </p:cNvCxnSpPr>
            <p:nvPr/>
          </p:nvCxnSpPr>
          <p:spPr bwMode="auto">
            <a:xfrm flipH="1" flipV="1">
              <a:off x="7380308" y="4545490"/>
              <a:ext cx="444576" cy="254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08" name="Can 207"/>
            <p:cNvSpPr>
              <a:spLocks noChangeArrowheads="1"/>
            </p:cNvSpPr>
            <p:nvPr/>
          </p:nvSpPr>
          <p:spPr bwMode="auto">
            <a:xfrm>
              <a:off x="8917162" y="4275670"/>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9" name="Straight Connector 208"/>
            <p:cNvCxnSpPr>
              <a:cxnSpLocks noChangeShapeType="1"/>
            </p:cNvCxnSpPr>
            <p:nvPr/>
          </p:nvCxnSpPr>
          <p:spPr bwMode="auto">
            <a:xfrm flipV="1">
              <a:off x="8211971" y="4415670"/>
              <a:ext cx="762680" cy="10945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10" name="Can 209"/>
            <p:cNvSpPr>
              <a:spLocks noChangeArrowheads="1"/>
            </p:cNvSpPr>
            <p:nvPr/>
          </p:nvSpPr>
          <p:spPr bwMode="auto">
            <a:xfrm>
              <a:off x="7824884" y="4451307"/>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11" name="Straight Connector 210"/>
            <p:cNvCxnSpPr>
              <a:cxnSpLocks noChangeShapeType="1"/>
            </p:cNvCxnSpPr>
            <p:nvPr/>
          </p:nvCxnSpPr>
          <p:spPr bwMode="auto">
            <a:xfrm>
              <a:off x="8100828" y="4609126"/>
              <a:ext cx="555719" cy="35891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12" name="Straight Connector 211"/>
            <p:cNvCxnSpPr>
              <a:cxnSpLocks noChangeShapeType="1"/>
              <a:endCxn id="213" idx="0"/>
            </p:cNvCxnSpPr>
            <p:nvPr/>
          </p:nvCxnSpPr>
          <p:spPr bwMode="auto">
            <a:xfrm>
              <a:off x="9292752" y="4415670"/>
              <a:ext cx="632373" cy="30036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13" name="Can 212"/>
            <p:cNvSpPr>
              <a:spLocks noChangeArrowheads="1"/>
            </p:cNvSpPr>
            <p:nvPr/>
          </p:nvSpPr>
          <p:spPr bwMode="auto">
            <a:xfrm>
              <a:off x="9676008" y="4614217"/>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14" name="Straight Connector 213"/>
            <p:cNvCxnSpPr>
              <a:cxnSpLocks noChangeShapeType="1"/>
              <a:stCxn id="215" idx="4"/>
            </p:cNvCxnSpPr>
            <p:nvPr/>
          </p:nvCxnSpPr>
          <p:spPr bwMode="auto">
            <a:xfrm flipV="1">
              <a:off x="8974651" y="4764401"/>
              <a:ext cx="808668" cy="2036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15" name="Can 214"/>
            <p:cNvSpPr>
              <a:spLocks noChangeArrowheads="1"/>
            </p:cNvSpPr>
            <p:nvPr/>
          </p:nvSpPr>
          <p:spPr bwMode="auto">
            <a:xfrm>
              <a:off x="8476419" y="4866219"/>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grpSp>
      <p:pic>
        <p:nvPicPr>
          <p:cNvPr id="40989" name="server.p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1812" y="5489575"/>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90" name="server.p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26612" y="5634037"/>
            <a:ext cx="19685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91" name="server.p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31412" y="5707062"/>
            <a:ext cx="19685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92" name="server.p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90187" y="5643563"/>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93" name="server.p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48962" y="5535613"/>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cxnSp>
        <p:nvCxnSpPr>
          <p:cNvPr id="221" name="Straight Connector 220"/>
          <p:cNvCxnSpPr>
            <a:cxnSpLocks noChangeShapeType="1"/>
            <a:stCxn id="206" idx="3"/>
            <a:endCxn id="40989" idx="0"/>
          </p:cNvCxnSpPr>
          <p:nvPr/>
        </p:nvCxnSpPr>
        <p:spPr bwMode="auto">
          <a:xfrm flipH="1">
            <a:off x="9520237" y="4935537"/>
            <a:ext cx="58738" cy="554038"/>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22" name="Straight Connector 221"/>
          <p:cNvCxnSpPr>
            <a:cxnSpLocks noChangeShapeType="1"/>
            <a:stCxn id="206" idx="3"/>
            <a:endCxn id="40990" idx="0"/>
          </p:cNvCxnSpPr>
          <p:nvPr/>
        </p:nvCxnSpPr>
        <p:spPr bwMode="auto">
          <a:xfrm>
            <a:off x="9578975" y="4935537"/>
            <a:ext cx="246062" cy="698500"/>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23" name="Straight Connector 222"/>
          <p:cNvCxnSpPr>
            <a:cxnSpLocks noChangeShapeType="1"/>
            <a:stCxn id="204" idx="3"/>
            <a:endCxn id="40991" idx="0"/>
          </p:cNvCxnSpPr>
          <p:nvPr/>
        </p:nvCxnSpPr>
        <p:spPr bwMode="auto">
          <a:xfrm>
            <a:off x="10075863" y="4778375"/>
            <a:ext cx="53975" cy="928687"/>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24" name="Straight Connector 223"/>
          <p:cNvCxnSpPr>
            <a:cxnSpLocks noChangeShapeType="1"/>
            <a:stCxn id="204" idx="3"/>
            <a:endCxn id="40992" idx="0"/>
          </p:cNvCxnSpPr>
          <p:nvPr/>
        </p:nvCxnSpPr>
        <p:spPr bwMode="auto">
          <a:xfrm>
            <a:off x="10075862" y="4778375"/>
            <a:ext cx="412750" cy="865187"/>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25" name="Straight Connector 224"/>
          <p:cNvCxnSpPr>
            <a:cxnSpLocks noChangeShapeType="1"/>
            <a:stCxn id="215" idx="3"/>
            <a:endCxn id="40993" idx="0"/>
          </p:cNvCxnSpPr>
          <p:nvPr/>
        </p:nvCxnSpPr>
        <p:spPr bwMode="auto">
          <a:xfrm>
            <a:off x="10736263" y="5041900"/>
            <a:ext cx="111125" cy="493712"/>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26" name="Can 225"/>
          <p:cNvSpPr>
            <a:spLocks noChangeArrowheads="1"/>
          </p:cNvSpPr>
          <p:nvPr/>
        </p:nvSpPr>
        <p:spPr bwMode="auto">
          <a:xfrm>
            <a:off x="10267950" y="4064000"/>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27" name="Straight Connector 226"/>
          <p:cNvCxnSpPr>
            <a:cxnSpLocks noChangeShapeType="1"/>
          </p:cNvCxnSpPr>
          <p:nvPr/>
        </p:nvCxnSpPr>
        <p:spPr bwMode="auto">
          <a:xfrm flipV="1">
            <a:off x="9974262" y="4151312"/>
            <a:ext cx="315913" cy="68263"/>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28" name="Can 227"/>
          <p:cNvSpPr>
            <a:spLocks noChangeArrowheads="1"/>
          </p:cNvSpPr>
          <p:nvPr/>
        </p:nvSpPr>
        <p:spPr bwMode="auto">
          <a:xfrm>
            <a:off x="9813925" y="4175125"/>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29" name="Straight Connector 228"/>
          <p:cNvCxnSpPr>
            <a:cxnSpLocks noChangeShapeType="1"/>
            <a:endCxn id="199" idx="1"/>
          </p:cNvCxnSpPr>
          <p:nvPr/>
        </p:nvCxnSpPr>
        <p:spPr bwMode="auto">
          <a:xfrm flipH="1">
            <a:off x="9763125" y="4271963"/>
            <a:ext cx="165100" cy="1682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30" name="Straight Connector 229"/>
          <p:cNvCxnSpPr>
            <a:cxnSpLocks noChangeShapeType="1"/>
            <a:endCxn id="231" idx="0"/>
          </p:cNvCxnSpPr>
          <p:nvPr/>
        </p:nvCxnSpPr>
        <p:spPr bwMode="auto">
          <a:xfrm>
            <a:off x="10421937" y="4151313"/>
            <a:ext cx="261938" cy="1873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31" name="Can 230"/>
          <p:cNvSpPr>
            <a:spLocks noChangeArrowheads="1"/>
          </p:cNvSpPr>
          <p:nvPr/>
        </p:nvSpPr>
        <p:spPr bwMode="auto">
          <a:xfrm>
            <a:off x="10580688" y="4275137"/>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32" name="Straight Connector 231"/>
          <p:cNvCxnSpPr>
            <a:cxnSpLocks noChangeShapeType="1"/>
            <a:stCxn id="210" idx="1"/>
          </p:cNvCxnSpPr>
          <p:nvPr/>
        </p:nvCxnSpPr>
        <p:spPr bwMode="auto">
          <a:xfrm flipV="1">
            <a:off x="10466387" y="4370387"/>
            <a:ext cx="160338" cy="28575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33" name="Straight Connector 232"/>
          <p:cNvCxnSpPr>
            <a:cxnSpLocks noChangeShapeType="1"/>
            <a:endCxn id="231" idx="4"/>
          </p:cNvCxnSpPr>
          <p:nvPr/>
        </p:nvCxnSpPr>
        <p:spPr bwMode="auto">
          <a:xfrm flipH="1" flipV="1">
            <a:off x="10787062" y="4338637"/>
            <a:ext cx="184150" cy="158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34" name="Can 233"/>
          <p:cNvSpPr>
            <a:spLocks noChangeArrowheads="1"/>
          </p:cNvSpPr>
          <p:nvPr/>
        </p:nvSpPr>
        <p:spPr bwMode="auto">
          <a:xfrm>
            <a:off x="10971213" y="4281487"/>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35" name="Straight Connector 234"/>
          <p:cNvCxnSpPr>
            <a:cxnSpLocks noChangeShapeType="1"/>
          </p:cNvCxnSpPr>
          <p:nvPr/>
        </p:nvCxnSpPr>
        <p:spPr bwMode="auto">
          <a:xfrm>
            <a:off x="11085512" y="4378325"/>
            <a:ext cx="230188" cy="2254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36" name="Can 235"/>
          <p:cNvSpPr>
            <a:spLocks noChangeArrowheads="1"/>
          </p:cNvSpPr>
          <p:nvPr/>
        </p:nvSpPr>
        <p:spPr bwMode="auto">
          <a:xfrm>
            <a:off x="11241088" y="4540250"/>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240" name="Can 239"/>
          <p:cNvSpPr>
            <a:spLocks noChangeArrowheads="1"/>
          </p:cNvSpPr>
          <p:nvPr/>
        </p:nvSpPr>
        <p:spPr bwMode="auto">
          <a:xfrm>
            <a:off x="4460282" y="1923510"/>
            <a:ext cx="585787"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241" name="Can 240"/>
          <p:cNvSpPr>
            <a:spLocks noChangeArrowheads="1"/>
          </p:cNvSpPr>
          <p:nvPr/>
        </p:nvSpPr>
        <p:spPr bwMode="auto">
          <a:xfrm>
            <a:off x="9834250" y="3431944"/>
            <a:ext cx="585788"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244" name="Can 243"/>
          <p:cNvSpPr>
            <a:spLocks noChangeArrowheads="1"/>
          </p:cNvSpPr>
          <p:nvPr/>
        </p:nvSpPr>
        <p:spPr bwMode="auto">
          <a:xfrm>
            <a:off x="3468687" y="1670865"/>
            <a:ext cx="311150"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45" name="Straight Connector 244"/>
          <p:cNvCxnSpPr>
            <a:cxnSpLocks noChangeShapeType="1"/>
            <a:stCxn id="128" idx="1"/>
            <a:endCxn id="247" idx="3"/>
          </p:cNvCxnSpPr>
          <p:nvPr/>
        </p:nvCxnSpPr>
        <p:spPr bwMode="auto">
          <a:xfrm flipV="1">
            <a:off x="2799161" y="1972490"/>
            <a:ext cx="141683" cy="399648"/>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46" name="Straight Connector 245"/>
          <p:cNvCxnSpPr>
            <a:cxnSpLocks noChangeShapeType="1"/>
          </p:cNvCxnSpPr>
          <p:nvPr/>
        </p:nvCxnSpPr>
        <p:spPr bwMode="auto">
          <a:xfrm flipV="1">
            <a:off x="3028950" y="1781990"/>
            <a:ext cx="473075" cy="8731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47" name="Can 246"/>
          <p:cNvSpPr>
            <a:spLocks noChangeArrowheads="1"/>
          </p:cNvSpPr>
          <p:nvPr/>
        </p:nvSpPr>
        <p:spPr bwMode="auto">
          <a:xfrm>
            <a:off x="2786062" y="1810565"/>
            <a:ext cx="309563"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48" name="Straight Connector 247"/>
          <p:cNvCxnSpPr>
            <a:cxnSpLocks noChangeShapeType="1"/>
          </p:cNvCxnSpPr>
          <p:nvPr/>
        </p:nvCxnSpPr>
        <p:spPr bwMode="auto">
          <a:xfrm>
            <a:off x="2959100" y="1934390"/>
            <a:ext cx="346075" cy="2841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49" name="Straight Connector 248"/>
          <p:cNvCxnSpPr>
            <a:cxnSpLocks noChangeShapeType="1"/>
            <a:endCxn id="250" idx="0"/>
          </p:cNvCxnSpPr>
          <p:nvPr/>
        </p:nvCxnSpPr>
        <p:spPr bwMode="auto">
          <a:xfrm>
            <a:off x="3702050" y="1781990"/>
            <a:ext cx="395287" cy="23653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0" name="Can 249"/>
          <p:cNvSpPr>
            <a:spLocks noChangeArrowheads="1"/>
          </p:cNvSpPr>
          <p:nvPr/>
        </p:nvSpPr>
        <p:spPr bwMode="auto">
          <a:xfrm>
            <a:off x="3941762" y="1939152"/>
            <a:ext cx="311150" cy="1603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51" name="Straight Connector 250"/>
          <p:cNvCxnSpPr>
            <a:cxnSpLocks noChangeShapeType="1"/>
            <a:stCxn id="252" idx="4"/>
          </p:cNvCxnSpPr>
          <p:nvPr/>
        </p:nvCxnSpPr>
        <p:spPr bwMode="auto">
          <a:xfrm flipV="1">
            <a:off x="3502025" y="2058215"/>
            <a:ext cx="506412" cy="16033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2" name="Can 251"/>
          <p:cNvSpPr>
            <a:spLocks noChangeArrowheads="1"/>
          </p:cNvSpPr>
          <p:nvPr/>
        </p:nvSpPr>
        <p:spPr bwMode="auto">
          <a:xfrm>
            <a:off x="3192462" y="2137590"/>
            <a:ext cx="309563"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53" name="Straight Connector 252"/>
          <p:cNvCxnSpPr>
            <a:cxnSpLocks noChangeShapeType="1"/>
            <a:stCxn id="240" idx="2"/>
            <a:endCxn id="250" idx="4"/>
          </p:cNvCxnSpPr>
          <p:nvPr/>
        </p:nvCxnSpPr>
        <p:spPr bwMode="auto">
          <a:xfrm flipH="1" flipV="1">
            <a:off x="4252912" y="2019321"/>
            <a:ext cx="207371" cy="31189"/>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1" name="Straight Connector 270"/>
          <p:cNvCxnSpPr>
            <a:cxnSpLocks noChangeShapeType="1"/>
            <a:stCxn id="144" idx="2"/>
            <a:endCxn id="240" idx="4"/>
          </p:cNvCxnSpPr>
          <p:nvPr/>
        </p:nvCxnSpPr>
        <p:spPr bwMode="auto">
          <a:xfrm flipH="1" flipV="1">
            <a:off x="5046069" y="2050510"/>
            <a:ext cx="2349182" cy="859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7" name="Straight Connector 276"/>
          <p:cNvCxnSpPr>
            <a:cxnSpLocks noChangeShapeType="1"/>
            <a:stCxn id="241" idx="3"/>
            <a:endCxn id="226" idx="1"/>
          </p:cNvCxnSpPr>
          <p:nvPr/>
        </p:nvCxnSpPr>
        <p:spPr bwMode="auto">
          <a:xfrm>
            <a:off x="10127144" y="3685945"/>
            <a:ext cx="243993" cy="378056"/>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52" name="TextBox 151"/>
          <p:cNvSpPr txBox="1"/>
          <p:nvPr/>
        </p:nvSpPr>
        <p:spPr>
          <a:xfrm>
            <a:off x="2475962" y="1140461"/>
            <a:ext cx="2132377" cy="288539"/>
          </a:xfrm>
          <a:prstGeom prst="rect">
            <a:avLst/>
          </a:prstGeom>
          <a:noFill/>
        </p:spPr>
        <p:txBody>
          <a:bodyPr wrap="none" lIns="57149" tIns="28574" rIns="57149" bIns="28574">
            <a:spAutoFit/>
          </a:bodyPr>
          <a:lstStyle/>
          <a:p>
            <a:pPr>
              <a:defRPr/>
            </a:pPr>
            <a:r>
              <a:rPr lang="en-US" sz="1500" dirty="0">
                <a:latin typeface="+mj-lt"/>
              </a:rPr>
              <a:t>Hurricane Electric (</a:t>
            </a:r>
            <a:r>
              <a:rPr lang="en-US" sz="1500" dirty="0" err="1">
                <a:latin typeface="+mj-lt"/>
              </a:rPr>
              <a:t>he.net</a:t>
            </a:r>
            <a:r>
              <a:rPr lang="en-US" sz="1500" dirty="0">
                <a:latin typeface="+mj-lt"/>
              </a:rPr>
              <a:t>)</a:t>
            </a:r>
          </a:p>
        </p:txBody>
      </p:sp>
      <p:sp>
        <p:nvSpPr>
          <p:cNvPr id="118" name="Oval 117">
            <a:extLst>
              <a:ext uri="{FF2B5EF4-FFF2-40B4-BE49-F238E27FC236}">
                <a16:creationId xmlns:a16="http://schemas.microsoft.com/office/drawing/2014/main" id="{853E9D67-B9D6-2249-9DE8-C552965637B7}"/>
              </a:ext>
            </a:extLst>
          </p:cNvPr>
          <p:cNvSpPr>
            <a:spLocks noChangeArrowheads="1"/>
          </p:cNvSpPr>
          <p:nvPr/>
        </p:nvSpPr>
        <p:spPr bwMode="auto">
          <a:xfrm>
            <a:off x="7627397" y="1260035"/>
            <a:ext cx="2967038" cy="1373187"/>
          </a:xfrm>
          <a:prstGeom prst="ellipse">
            <a:avLst/>
          </a:prstGeom>
          <a:noFill/>
          <a:ln w="9525">
            <a:solidFill>
              <a:srgbClr val="A6A6A6"/>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lIns="57149" tIns="28574" rIns="57149" bIns="28574" anchor="ctr"/>
          <a:lstStyle/>
          <a:p>
            <a:pPr algn="ctr">
              <a:defRPr/>
            </a:pPr>
            <a:endParaRPr lang="en-US" sz="1500">
              <a:solidFill>
                <a:schemeClr val="lt1"/>
              </a:solidFill>
              <a:latin typeface="+mj-lt"/>
            </a:endParaRPr>
          </a:p>
        </p:txBody>
      </p:sp>
      <p:sp>
        <p:nvSpPr>
          <p:cNvPr id="128" name="Can 127">
            <a:extLst>
              <a:ext uri="{FF2B5EF4-FFF2-40B4-BE49-F238E27FC236}">
                <a16:creationId xmlns:a16="http://schemas.microsoft.com/office/drawing/2014/main" id="{E94D7CD4-E766-A545-AA40-0ADF1FBF2BB3}"/>
              </a:ext>
            </a:extLst>
          </p:cNvPr>
          <p:cNvSpPr>
            <a:spLocks noChangeArrowheads="1"/>
          </p:cNvSpPr>
          <p:nvPr/>
        </p:nvSpPr>
        <p:spPr bwMode="auto">
          <a:xfrm>
            <a:off x="2506267" y="2372138"/>
            <a:ext cx="585787"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30" name="Straight Connector 129">
            <a:extLst>
              <a:ext uri="{FF2B5EF4-FFF2-40B4-BE49-F238E27FC236}">
                <a16:creationId xmlns:a16="http://schemas.microsoft.com/office/drawing/2014/main" id="{DCEC90DA-34BF-8140-B645-875E72AC81D5}"/>
              </a:ext>
            </a:extLst>
          </p:cNvPr>
          <p:cNvCxnSpPr>
            <a:cxnSpLocks noChangeShapeType="1"/>
            <a:stCxn id="239" idx="1"/>
            <a:endCxn id="128" idx="3"/>
          </p:cNvCxnSpPr>
          <p:nvPr/>
        </p:nvCxnSpPr>
        <p:spPr bwMode="auto">
          <a:xfrm flipV="1">
            <a:off x="1930306" y="2626139"/>
            <a:ext cx="868855" cy="801273"/>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44" name="Can 143">
            <a:extLst>
              <a:ext uri="{FF2B5EF4-FFF2-40B4-BE49-F238E27FC236}">
                <a16:creationId xmlns:a16="http://schemas.microsoft.com/office/drawing/2014/main" id="{5CE6D885-182F-A241-AB8E-2031304C9AE5}"/>
              </a:ext>
            </a:extLst>
          </p:cNvPr>
          <p:cNvSpPr>
            <a:spLocks noChangeArrowheads="1"/>
          </p:cNvSpPr>
          <p:nvPr/>
        </p:nvSpPr>
        <p:spPr bwMode="auto">
          <a:xfrm>
            <a:off x="7395251" y="1932106"/>
            <a:ext cx="585787"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155" name="Can 154">
            <a:extLst>
              <a:ext uri="{FF2B5EF4-FFF2-40B4-BE49-F238E27FC236}">
                <a16:creationId xmlns:a16="http://schemas.microsoft.com/office/drawing/2014/main" id="{995E13CA-B05A-B94E-A1F3-F7E97F6901F7}"/>
              </a:ext>
            </a:extLst>
          </p:cNvPr>
          <p:cNvSpPr>
            <a:spLocks noChangeArrowheads="1"/>
          </p:cNvSpPr>
          <p:nvPr/>
        </p:nvSpPr>
        <p:spPr bwMode="auto">
          <a:xfrm>
            <a:off x="8933116" y="1524253"/>
            <a:ext cx="309562"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56" name="Straight Connector 155">
            <a:extLst>
              <a:ext uri="{FF2B5EF4-FFF2-40B4-BE49-F238E27FC236}">
                <a16:creationId xmlns:a16="http://schemas.microsoft.com/office/drawing/2014/main" id="{59C2CD55-49E0-E24C-AA5D-6FEA3C2312E1}"/>
              </a:ext>
            </a:extLst>
          </p:cNvPr>
          <p:cNvCxnSpPr>
            <a:cxnSpLocks noChangeShapeType="1"/>
            <a:endCxn id="155" idx="2"/>
          </p:cNvCxnSpPr>
          <p:nvPr/>
        </p:nvCxnSpPr>
        <p:spPr bwMode="auto">
          <a:xfrm flipV="1">
            <a:off x="8626729" y="1605216"/>
            <a:ext cx="306388" cy="36115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57" name="Can 156">
            <a:extLst>
              <a:ext uri="{FF2B5EF4-FFF2-40B4-BE49-F238E27FC236}">
                <a16:creationId xmlns:a16="http://schemas.microsoft.com/office/drawing/2014/main" id="{024D6AAD-D8A1-8F43-AD13-52751B8CAA2A}"/>
              </a:ext>
            </a:extLst>
          </p:cNvPr>
          <p:cNvSpPr>
            <a:spLocks noChangeArrowheads="1"/>
          </p:cNvSpPr>
          <p:nvPr/>
        </p:nvSpPr>
        <p:spPr bwMode="auto">
          <a:xfrm>
            <a:off x="8383840" y="1909222"/>
            <a:ext cx="311150" cy="160337"/>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58" name="Straight Connector 157">
            <a:extLst>
              <a:ext uri="{FF2B5EF4-FFF2-40B4-BE49-F238E27FC236}">
                <a16:creationId xmlns:a16="http://schemas.microsoft.com/office/drawing/2014/main" id="{E5FE5173-FD35-7049-B4EF-8072961C5DBA}"/>
              </a:ext>
            </a:extLst>
          </p:cNvPr>
          <p:cNvCxnSpPr>
            <a:cxnSpLocks noChangeShapeType="1"/>
            <a:stCxn id="157" idx="3"/>
            <a:endCxn id="164" idx="2"/>
          </p:cNvCxnSpPr>
          <p:nvPr/>
        </p:nvCxnSpPr>
        <p:spPr bwMode="auto">
          <a:xfrm>
            <a:off x="8539415" y="2069559"/>
            <a:ext cx="501651" cy="80713"/>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59" name="Straight Connector 158">
            <a:extLst>
              <a:ext uri="{FF2B5EF4-FFF2-40B4-BE49-F238E27FC236}">
                <a16:creationId xmlns:a16="http://schemas.microsoft.com/office/drawing/2014/main" id="{96062858-4774-0742-B6F9-79872564DED3}"/>
              </a:ext>
            </a:extLst>
          </p:cNvPr>
          <p:cNvCxnSpPr>
            <a:cxnSpLocks noChangeShapeType="1"/>
            <a:stCxn id="155" idx="4"/>
            <a:endCxn id="160" idx="0"/>
          </p:cNvCxnSpPr>
          <p:nvPr/>
        </p:nvCxnSpPr>
        <p:spPr bwMode="auto">
          <a:xfrm>
            <a:off x="9242678" y="1605216"/>
            <a:ext cx="556159" cy="25397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60" name="Can 159">
            <a:extLst>
              <a:ext uri="{FF2B5EF4-FFF2-40B4-BE49-F238E27FC236}">
                <a16:creationId xmlns:a16="http://schemas.microsoft.com/office/drawing/2014/main" id="{3C90904B-D576-D84B-BCAC-EB10EDBC6ABF}"/>
              </a:ext>
            </a:extLst>
          </p:cNvPr>
          <p:cNvSpPr>
            <a:spLocks noChangeArrowheads="1"/>
          </p:cNvSpPr>
          <p:nvPr/>
        </p:nvSpPr>
        <p:spPr bwMode="auto">
          <a:xfrm>
            <a:off x="9643262" y="1778230"/>
            <a:ext cx="311150"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61" name="Straight Connector 160">
            <a:extLst>
              <a:ext uri="{FF2B5EF4-FFF2-40B4-BE49-F238E27FC236}">
                <a16:creationId xmlns:a16="http://schemas.microsoft.com/office/drawing/2014/main" id="{C1B7806C-ABDD-E14E-86B3-198D0A41A5F3}"/>
              </a:ext>
            </a:extLst>
          </p:cNvPr>
          <p:cNvCxnSpPr>
            <a:cxnSpLocks noChangeShapeType="1"/>
            <a:stCxn id="164" idx="4"/>
            <a:endCxn id="160" idx="3"/>
          </p:cNvCxnSpPr>
          <p:nvPr/>
        </p:nvCxnSpPr>
        <p:spPr bwMode="auto">
          <a:xfrm flipV="1">
            <a:off x="9352216" y="1940155"/>
            <a:ext cx="446621" cy="21011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64" name="Can 163">
            <a:extLst>
              <a:ext uri="{FF2B5EF4-FFF2-40B4-BE49-F238E27FC236}">
                <a16:creationId xmlns:a16="http://schemas.microsoft.com/office/drawing/2014/main" id="{EEF32E6D-FC1A-1746-A571-9FACFB196C19}"/>
              </a:ext>
            </a:extLst>
          </p:cNvPr>
          <p:cNvSpPr>
            <a:spLocks noChangeArrowheads="1"/>
          </p:cNvSpPr>
          <p:nvPr/>
        </p:nvSpPr>
        <p:spPr bwMode="auto">
          <a:xfrm>
            <a:off x="9041066" y="2069309"/>
            <a:ext cx="311150"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65" name="Straight Connector 164">
            <a:extLst>
              <a:ext uri="{FF2B5EF4-FFF2-40B4-BE49-F238E27FC236}">
                <a16:creationId xmlns:a16="http://schemas.microsoft.com/office/drawing/2014/main" id="{12D8C251-6C91-E94B-B72A-3CC2D1B2509F}"/>
              </a:ext>
            </a:extLst>
          </p:cNvPr>
          <p:cNvCxnSpPr>
            <a:cxnSpLocks noChangeShapeType="1"/>
            <a:endCxn id="160" idx="4"/>
          </p:cNvCxnSpPr>
          <p:nvPr/>
        </p:nvCxnSpPr>
        <p:spPr bwMode="auto">
          <a:xfrm flipH="1">
            <a:off x="9954412" y="1859134"/>
            <a:ext cx="302421" cy="5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67" name="Straight Connector 166">
            <a:extLst>
              <a:ext uri="{FF2B5EF4-FFF2-40B4-BE49-F238E27FC236}">
                <a16:creationId xmlns:a16="http://schemas.microsoft.com/office/drawing/2014/main" id="{A4EA86B7-CF34-474E-80AD-B4BBB7D792BC}"/>
              </a:ext>
            </a:extLst>
          </p:cNvPr>
          <p:cNvCxnSpPr>
            <a:cxnSpLocks noChangeShapeType="1"/>
            <a:stCxn id="157" idx="2"/>
          </p:cNvCxnSpPr>
          <p:nvPr/>
        </p:nvCxnSpPr>
        <p:spPr bwMode="auto">
          <a:xfrm flipH="1">
            <a:off x="7998077" y="1989391"/>
            <a:ext cx="385763" cy="61119"/>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68" name="Straight Connector 167">
            <a:extLst>
              <a:ext uri="{FF2B5EF4-FFF2-40B4-BE49-F238E27FC236}">
                <a16:creationId xmlns:a16="http://schemas.microsoft.com/office/drawing/2014/main" id="{C8E2209A-8C9D-E545-AA92-2DA54D8EAABC}"/>
              </a:ext>
            </a:extLst>
          </p:cNvPr>
          <p:cNvCxnSpPr>
            <a:cxnSpLocks noChangeShapeType="1"/>
            <a:stCxn id="170" idx="1"/>
            <a:endCxn id="164" idx="3"/>
          </p:cNvCxnSpPr>
          <p:nvPr/>
        </p:nvCxnSpPr>
        <p:spPr bwMode="auto">
          <a:xfrm flipV="1">
            <a:off x="9196641" y="2231235"/>
            <a:ext cx="0" cy="19986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70" name="Can 169">
            <a:extLst>
              <a:ext uri="{FF2B5EF4-FFF2-40B4-BE49-F238E27FC236}">
                <a16:creationId xmlns:a16="http://schemas.microsoft.com/office/drawing/2014/main" id="{DEA3EB2B-73AC-274F-A17C-94D143286CFE}"/>
              </a:ext>
            </a:extLst>
          </p:cNvPr>
          <p:cNvSpPr>
            <a:spLocks noChangeArrowheads="1"/>
          </p:cNvSpPr>
          <p:nvPr/>
        </p:nvSpPr>
        <p:spPr bwMode="auto">
          <a:xfrm>
            <a:off x="8903747" y="2431100"/>
            <a:ext cx="585788"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71" name="Straight Connector 170">
            <a:extLst>
              <a:ext uri="{FF2B5EF4-FFF2-40B4-BE49-F238E27FC236}">
                <a16:creationId xmlns:a16="http://schemas.microsoft.com/office/drawing/2014/main" id="{05207912-B3A1-3246-B0CB-61D3367BA6A4}"/>
              </a:ext>
            </a:extLst>
          </p:cNvPr>
          <p:cNvCxnSpPr>
            <a:cxnSpLocks noChangeShapeType="1"/>
            <a:stCxn id="241" idx="1"/>
            <a:endCxn id="170" idx="3"/>
          </p:cNvCxnSpPr>
          <p:nvPr/>
        </p:nvCxnSpPr>
        <p:spPr bwMode="auto">
          <a:xfrm flipH="1" flipV="1">
            <a:off x="9196641" y="2685101"/>
            <a:ext cx="930503" cy="746844"/>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83" name="TextBox 182">
            <a:extLst>
              <a:ext uri="{FF2B5EF4-FFF2-40B4-BE49-F238E27FC236}">
                <a16:creationId xmlns:a16="http://schemas.microsoft.com/office/drawing/2014/main" id="{4E1826D9-EC55-2E44-87DD-384D82F538C5}"/>
              </a:ext>
            </a:extLst>
          </p:cNvPr>
          <p:cNvSpPr txBox="1"/>
          <p:nvPr/>
        </p:nvSpPr>
        <p:spPr>
          <a:xfrm>
            <a:off x="7558089" y="1296521"/>
            <a:ext cx="1195453" cy="288539"/>
          </a:xfrm>
          <a:prstGeom prst="rect">
            <a:avLst/>
          </a:prstGeom>
          <a:solidFill>
            <a:schemeClr val="bg1"/>
          </a:solidFill>
          <a:ln>
            <a:solidFill>
              <a:schemeClr val="bg1">
                <a:lumMod val="75000"/>
              </a:schemeClr>
            </a:solidFill>
          </a:ln>
        </p:spPr>
        <p:txBody>
          <a:bodyPr wrap="none" lIns="57149" tIns="28574" rIns="57149" bIns="28574">
            <a:spAutoFit/>
          </a:bodyPr>
          <a:lstStyle/>
          <a:p>
            <a:pPr>
              <a:defRPr/>
            </a:pPr>
            <a:r>
              <a:rPr lang="en-US" sz="1500" dirty="0">
                <a:latin typeface="+mj-lt"/>
              </a:rPr>
              <a:t>JANET (</a:t>
            </a:r>
            <a:r>
              <a:rPr lang="en-US" sz="1500" dirty="0" err="1">
                <a:latin typeface="+mj-lt"/>
              </a:rPr>
              <a:t>ja.net</a:t>
            </a:r>
            <a:r>
              <a:rPr lang="en-US" sz="1500" dirty="0">
                <a:latin typeface="+mj-lt"/>
              </a:rPr>
              <a:t>)</a:t>
            </a:r>
          </a:p>
        </p:txBody>
      </p:sp>
      <p:sp>
        <p:nvSpPr>
          <p:cNvPr id="50" name="TextBox 49">
            <a:extLst>
              <a:ext uri="{FF2B5EF4-FFF2-40B4-BE49-F238E27FC236}">
                <a16:creationId xmlns:a16="http://schemas.microsoft.com/office/drawing/2014/main" id="{DB46E92C-C8F7-2F4B-BF48-9DB4CD6D29B9}"/>
              </a:ext>
            </a:extLst>
          </p:cNvPr>
          <p:cNvSpPr txBox="1"/>
          <p:nvPr/>
        </p:nvSpPr>
        <p:spPr>
          <a:xfrm>
            <a:off x="5462339" y="2048299"/>
            <a:ext cx="1558312" cy="297454"/>
          </a:xfrm>
          <a:prstGeom prst="rect">
            <a:avLst/>
          </a:prstGeom>
          <a:noFill/>
        </p:spPr>
        <p:txBody>
          <a:bodyPr wrap="none" rtlCol="0">
            <a:spAutoFit/>
          </a:bodyPr>
          <a:lstStyle/>
          <a:p>
            <a:r>
              <a:rPr lang="en-US" sz="1333" dirty="0"/>
              <a:t>(transatlantic cable)</a:t>
            </a:r>
          </a:p>
        </p:txBody>
      </p:sp>
      <p:sp>
        <p:nvSpPr>
          <p:cNvPr id="198" name="Rounded Rectangle 197">
            <a:extLst>
              <a:ext uri="{FF2B5EF4-FFF2-40B4-BE49-F238E27FC236}">
                <a16:creationId xmlns:a16="http://schemas.microsoft.com/office/drawing/2014/main" id="{17DF55BE-48BB-404D-82D1-4CE86D79CC46}"/>
              </a:ext>
            </a:extLst>
          </p:cNvPr>
          <p:cNvSpPr/>
          <p:nvPr/>
        </p:nvSpPr>
        <p:spPr bwMode="auto">
          <a:xfrm>
            <a:off x="254000" y="3551238"/>
            <a:ext cx="2626903" cy="2481262"/>
          </a:xfrm>
          <a:prstGeom prst="roundRect">
            <a:avLst/>
          </a:prstGeom>
          <a:solidFill>
            <a:schemeClr val="accent5">
              <a:lumMod val="40000"/>
              <a:lumOff val="60000"/>
            </a:schemeClr>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76200" tIns="38100" rIns="76200" bIns="38100" numCol="1" rtlCol="0" anchor="t" anchorCtr="0" compatLnSpc="1">
            <a:prstTxWarp prst="textNoShape">
              <a:avLst/>
            </a:prstTxWarp>
          </a:bodyPr>
          <a:lstStyle/>
          <a:p>
            <a:pPr defTabSz="761970" eaLnBrk="0" fontAlgn="base" hangingPunct="0">
              <a:spcBef>
                <a:spcPct val="0"/>
              </a:spcBef>
              <a:spcAft>
                <a:spcPct val="0"/>
              </a:spcAft>
            </a:pPr>
            <a:endParaRPr lang="en-US" sz="2000">
              <a:latin typeface="Comic Sans MS" charset="0"/>
              <a:ea typeface="ＭＳ Ｐゴシック" charset="0"/>
            </a:endParaRPr>
          </a:p>
        </p:txBody>
      </p:sp>
      <p:sp>
        <p:nvSpPr>
          <p:cNvPr id="216" name="TextBox 215">
            <a:extLst>
              <a:ext uri="{FF2B5EF4-FFF2-40B4-BE49-F238E27FC236}">
                <a16:creationId xmlns:a16="http://schemas.microsoft.com/office/drawing/2014/main" id="{CB955DFE-187D-4343-9971-23F6DC11F0AE}"/>
              </a:ext>
            </a:extLst>
          </p:cNvPr>
          <p:cNvSpPr txBox="1"/>
          <p:nvPr/>
        </p:nvSpPr>
        <p:spPr>
          <a:xfrm>
            <a:off x="835513" y="5984087"/>
            <a:ext cx="1574853" cy="288539"/>
          </a:xfrm>
          <a:prstGeom prst="rect">
            <a:avLst/>
          </a:prstGeom>
          <a:noFill/>
        </p:spPr>
        <p:txBody>
          <a:bodyPr wrap="none" lIns="57149" tIns="28574" rIns="57149" bIns="28574">
            <a:spAutoFit/>
          </a:bodyPr>
          <a:lstStyle/>
          <a:p>
            <a:pPr>
              <a:defRPr/>
            </a:pPr>
            <a:r>
              <a:rPr lang="en-US" sz="1500" dirty="0">
                <a:latin typeface="+mj-lt"/>
              </a:rPr>
              <a:t>Stanford University</a:t>
            </a:r>
          </a:p>
        </p:txBody>
      </p:sp>
      <p:sp>
        <p:nvSpPr>
          <p:cNvPr id="217" name="Can 216">
            <a:extLst>
              <a:ext uri="{FF2B5EF4-FFF2-40B4-BE49-F238E27FC236}">
                <a16:creationId xmlns:a16="http://schemas.microsoft.com/office/drawing/2014/main" id="{C7073226-0618-9146-AD89-BD8B8F8D2C71}"/>
              </a:ext>
            </a:extLst>
          </p:cNvPr>
          <p:cNvSpPr>
            <a:spLocks noChangeArrowheads="1"/>
          </p:cNvSpPr>
          <p:nvPr/>
        </p:nvSpPr>
        <p:spPr bwMode="auto">
          <a:xfrm>
            <a:off x="862013" y="4413249"/>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18" name="Straight Connector 217">
            <a:extLst>
              <a:ext uri="{FF2B5EF4-FFF2-40B4-BE49-F238E27FC236}">
                <a16:creationId xmlns:a16="http://schemas.microsoft.com/office/drawing/2014/main" id="{6772E8E3-7B1F-0740-AFCA-520299A558C1}"/>
              </a:ext>
            </a:extLst>
          </p:cNvPr>
          <p:cNvCxnSpPr>
            <a:cxnSpLocks noChangeShapeType="1"/>
          </p:cNvCxnSpPr>
          <p:nvPr/>
        </p:nvCxnSpPr>
        <p:spPr bwMode="auto">
          <a:xfrm flipV="1">
            <a:off x="569913" y="4500562"/>
            <a:ext cx="314325" cy="682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19" name="Can 218">
            <a:extLst>
              <a:ext uri="{FF2B5EF4-FFF2-40B4-BE49-F238E27FC236}">
                <a16:creationId xmlns:a16="http://schemas.microsoft.com/office/drawing/2014/main" id="{B7FB98DC-4A1A-B84D-B73A-96A841431337}"/>
              </a:ext>
            </a:extLst>
          </p:cNvPr>
          <p:cNvSpPr>
            <a:spLocks noChangeArrowheads="1"/>
          </p:cNvSpPr>
          <p:nvPr/>
        </p:nvSpPr>
        <p:spPr bwMode="auto">
          <a:xfrm>
            <a:off x="407988" y="4524374"/>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20" name="Straight Connector 219">
            <a:extLst>
              <a:ext uri="{FF2B5EF4-FFF2-40B4-BE49-F238E27FC236}">
                <a16:creationId xmlns:a16="http://schemas.microsoft.com/office/drawing/2014/main" id="{C8EFC44F-16FD-8A4D-81BD-F06935BEC67D}"/>
              </a:ext>
            </a:extLst>
          </p:cNvPr>
          <p:cNvCxnSpPr>
            <a:cxnSpLocks noChangeShapeType="1"/>
          </p:cNvCxnSpPr>
          <p:nvPr/>
        </p:nvCxnSpPr>
        <p:spPr bwMode="auto">
          <a:xfrm>
            <a:off x="522287" y="4621212"/>
            <a:ext cx="230187" cy="2254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38" name="Straight Connector 237">
            <a:extLst>
              <a:ext uri="{FF2B5EF4-FFF2-40B4-BE49-F238E27FC236}">
                <a16:creationId xmlns:a16="http://schemas.microsoft.com/office/drawing/2014/main" id="{286E3AB8-2770-B14E-BBE0-EE7DDC03EBCC}"/>
              </a:ext>
            </a:extLst>
          </p:cNvPr>
          <p:cNvCxnSpPr>
            <a:cxnSpLocks noChangeShapeType="1"/>
            <a:endCxn id="242" idx="0"/>
          </p:cNvCxnSpPr>
          <p:nvPr/>
        </p:nvCxnSpPr>
        <p:spPr bwMode="auto">
          <a:xfrm>
            <a:off x="1016000" y="4500562"/>
            <a:ext cx="261938" cy="1873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42" name="Can 241">
            <a:extLst>
              <a:ext uri="{FF2B5EF4-FFF2-40B4-BE49-F238E27FC236}">
                <a16:creationId xmlns:a16="http://schemas.microsoft.com/office/drawing/2014/main" id="{00B4E3CA-2505-C94A-B170-A4AABBEA51CA}"/>
              </a:ext>
            </a:extLst>
          </p:cNvPr>
          <p:cNvSpPr>
            <a:spLocks noChangeArrowheads="1"/>
          </p:cNvSpPr>
          <p:nvPr/>
        </p:nvSpPr>
        <p:spPr bwMode="auto">
          <a:xfrm>
            <a:off x="1174749" y="4624388"/>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43" name="Straight Connector 242">
            <a:extLst>
              <a:ext uri="{FF2B5EF4-FFF2-40B4-BE49-F238E27FC236}">
                <a16:creationId xmlns:a16="http://schemas.microsoft.com/office/drawing/2014/main" id="{3E012507-B7AB-524D-A4E8-532C238D1C10}"/>
              </a:ext>
            </a:extLst>
          </p:cNvPr>
          <p:cNvCxnSpPr>
            <a:cxnSpLocks noChangeShapeType="1"/>
            <a:stCxn id="254" idx="4"/>
          </p:cNvCxnSpPr>
          <p:nvPr/>
        </p:nvCxnSpPr>
        <p:spPr bwMode="auto">
          <a:xfrm flipV="1">
            <a:off x="884238" y="4719638"/>
            <a:ext cx="336550" cy="12700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4" name="Can 253">
            <a:extLst>
              <a:ext uri="{FF2B5EF4-FFF2-40B4-BE49-F238E27FC236}">
                <a16:creationId xmlns:a16="http://schemas.microsoft.com/office/drawing/2014/main" id="{836D3D05-B0C7-8444-90E7-24DEE5C00323}"/>
              </a:ext>
            </a:extLst>
          </p:cNvPr>
          <p:cNvSpPr>
            <a:spLocks noChangeArrowheads="1"/>
          </p:cNvSpPr>
          <p:nvPr/>
        </p:nvSpPr>
        <p:spPr bwMode="auto">
          <a:xfrm>
            <a:off x="677863" y="4783138"/>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55" name="Straight Connector 254">
            <a:extLst>
              <a:ext uri="{FF2B5EF4-FFF2-40B4-BE49-F238E27FC236}">
                <a16:creationId xmlns:a16="http://schemas.microsoft.com/office/drawing/2014/main" id="{EE39C69C-8B80-4043-9F32-81120A4BEF2F}"/>
              </a:ext>
            </a:extLst>
          </p:cNvPr>
          <p:cNvCxnSpPr>
            <a:cxnSpLocks noChangeShapeType="1"/>
            <a:endCxn id="242" idx="4"/>
          </p:cNvCxnSpPr>
          <p:nvPr/>
        </p:nvCxnSpPr>
        <p:spPr bwMode="auto">
          <a:xfrm flipH="1" flipV="1">
            <a:off x="1381125" y="4687887"/>
            <a:ext cx="184150" cy="158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6" name="Can 255">
            <a:extLst>
              <a:ext uri="{FF2B5EF4-FFF2-40B4-BE49-F238E27FC236}">
                <a16:creationId xmlns:a16="http://schemas.microsoft.com/office/drawing/2014/main" id="{C775ABF7-1870-9944-AF0D-FA30185B1CD1}"/>
              </a:ext>
            </a:extLst>
          </p:cNvPr>
          <p:cNvSpPr>
            <a:spLocks noChangeArrowheads="1"/>
          </p:cNvSpPr>
          <p:nvPr/>
        </p:nvSpPr>
        <p:spPr bwMode="auto">
          <a:xfrm>
            <a:off x="1565274" y="4630738"/>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57" name="Straight Connector 256">
            <a:extLst>
              <a:ext uri="{FF2B5EF4-FFF2-40B4-BE49-F238E27FC236}">
                <a16:creationId xmlns:a16="http://schemas.microsoft.com/office/drawing/2014/main" id="{065E8C71-9C16-F642-A941-10A5D613BCF0}"/>
              </a:ext>
            </a:extLst>
          </p:cNvPr>
          <p:cNvCxnSpPr>
            <a:cxnSpLocks noChangeShapeType="1"/>
          </p:cNvCxnSpPr>
          <p:nvPr/>
        </p:nvCxnSpPr>
        <p:spPr bwMode="auto">
          <a:xfrm>
            <a:off x="1679574" y="4727574"/>
            <a:ext cx="230188" cy="2254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8" name="Can 257">
            <a:extLst>
              <a:ext uri="{FF2B5EF4-FFF2-40B4-BE49-F238E27FC236}">
                <a16:creationId xmlns:a16="http://schemas.microsoft.com/office/drawing/2014/main" id="{F2D528F4-5531-C94A-B0DC-041084B8C567}"/>
              </a:ext>
            </a:extLst>
          </p:cNvPr>
          <p:cNvSpPr>
            <a:spLocks noChangeArrowheads="1"/>
          </p:cNvSpPr>
          <p:nvPr/>
        </p:nvSpPr>
        <p:spPr bwMode="auto">
          <a:xfrm>
            <a:off x="1835150" y="4889499"/>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pic>
        <p:nvPicPr>
          <p:cNvPr id="259" name="server.pdf">
            <a:extLst>
              <a:ext uri="{FF2B5EF4-FFF2-40B4-BE49-F238E27FC236}">
                <a16:creationId xmlns:a16="http://schemas.microsoft.com/office/drawing/2014/main" id="{04D05E2F-A8A4-794D-923D-9D90002020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888" y="5464174"/>
            <a:ext cx="19685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69" name="server.pdf">
            <a:extLst>
              <a:ext uri="{FF2B5EF4-FFF2-40B4-BE49-F238E27FC236}">
                <a16:creationId xmlns:a16="http://schemas.microsoft.com/office/drawing/2014/main" id="{22C7F1E1-D2B3-654C-A39D-7AC237FEE0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8688" y="5608637"/>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70" name="server.pdf">
            <a:extLst>
              <a:ext uri="{FF2B5EF4-FFF2-40B4-BE49-F238E27FC236}">
                <a16:creationId xmlns:a16="http://schemas.microsoft.com/office/drawing/2014/main" id="{70C38986-DD4D-D646-8B56-231E32E995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3488" y="5680075"/>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72" name="server.pdf">
            <a:extLst>
              <a:ext uri="{FF2B5EF4-FFF2-40B4-BE49-F238E27FC236}">
                <a16:creationId xmlns:a16="http://schemas.microsoft.com/office/drawing/2014/main" id="{6254736B-0032-DF4C-8A9D-07703024DB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2263" y="5618162"/>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73" name="server.pdf">
            <a:extLst>
              <a:ext uri="{FF2B5EF4-FFF2-40B4-BE49-F238E27FC236}">
                <a16:creationId xmlns:a16="http://schemas.microsoft.com/office/drawing/2014/main" id="{99724786-E1AD-4742-B17B-EBCDB17B21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1038" y="5510212"/>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cxnSp>
        <p:nvCxnSpPr>
          <p:cNvPr id="275" name="Straight Connector 274">
            <a:extLst>
              <a:ext uri="{FF2B5EF4-FFF2-40B4-BE49-F238E27FC236}">
                <a16:creationId xmlns:a16="http://schemas.microsoft.com/office/drawing/2014/main" id="{BFE65A33-BEB0-DA45-837D-71EC91C26410}"/>
              </a:ext>
            </a:extLst>
          </p:cNvPr>
          <p:cNvCxnSpPr>
            <a:cxnSpLocks noChangeShapeType="1"/>
            <a:stCxn id="254" idx="3"/>
            <a:endCxn id="259" idx="0"/>
          </p:cNvCxnSpPr>
          <p:nvPr/>
        </p:nvCxnSpPr>
        <p:spPr bwMode="auto">
          <a:xfrm flipH="1">
            <a:off x="722312" y="4910137"/>
            <a:ext cx="58737" cy="554037"/>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6" name="Straight Connector 275">
            <a:extLst>
              <a:ext uri="{FF2B5EF4-FFF2-40B4-BE49-F238E27FC236}">
                <a16:creationId xmlns:a16="http://schemas.microsoft.com/office/drawing/2014/main" id="{9FFDD756-F681-E146-9B60-BE2C3E68AADD}"/>
              </a:ext>
            </a:extLst>
          </p:cNvPr>
          <p:cNvCxnSpPr>
            <a:cxnSpLocks noChangeShapeType="1"/>
            <a:stCxn id="254" idx="3"/>
            <a:endCxn id="269" idx="0"/>
          </p:cNvCxnSpPr>
          <p:nvPr/>
        </p:nvCxnSpPr>
        <p:spPr bwMode="auto">
          <a:xfrm>
            <a:off x="781049" y="4910138"/>
            <a:ext cx="246063" cy="698500"/>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8" name="Straight Connector 277">
            <a:extLst>
              <a:ext uri="{FF2B5EF4-FFF2-40B4-BE49-F238E27FC236}">
                <a16:creationId xmlns:a16="http://schemas.microsoft.com/office/drawing/2014/main" id="{2C22554E-BC62-E648-892A-C2AF0DC12A53}"/>
              </a:ext>
            </a:extLst>
          </p:cNvPr>
          <p:cNvCxnSpPr>
            <a:cxnSpLocks noChangeShapeType="1"/>
            <a:stCxn id="242" idx="3"/>
            <a:endCxn id="270" idx="0"/>
          </p:cNvCxnSpPr>
          <p:nvPr/>
        </p:nvCxnSpPr>
        <p:spPr bwMode="auto">
          <a:xfrm>
            <a:off x="1277938" y="4752974"/>
            <a:ext cx="53975" cy="927100"/>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9" name="Straight Connector 278">
            <a:extLst>
              <a:ext uri="{FF2B5EF4-FFF2-40B4-BE49-F238E27FC236}">
                <a16:creationId xmlns:a16="http://schemas.microsoft.com/office/drawing/2014/main" id="{0652D9D0-F747-7345-895D-ED6CEBBC8542}"/>
              </a:ext>
            </a:extLst>
          </p:cNvPr>
          <p:cNvCxnSpPr>
            <a:cxnSpLocks noChangeShapeType="1"/>
            <a:stCxn id="242" idx="3"/>
            <a:endCxn id="272" idx="0"/>
          </p:cNvCxnSpPr>
          <p:nvPr/>
        </p:nvCxnSpPr>
        <p:spPr bwMode="auto">
          <a:xfrm>
            <a:off x="1277938" y="4752974"/>
            <a:ext cx="412750" cy="865188"/>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0" name="Straight Connector 279">
            <a:extLst>
              <a:ext uri="{FF2B5EF4-FFF2-40B4-BE49-F238E27FC236}">
                <a16:creationId xmlns:a16="http://schemas.microsoft.com/office/drawing/2014/main" id="{2CCE2F6D-A859-C74C-92BE-7BF451F8B049}"/>
              </a:ext>
            </a:extLst>
          </p:cNvPr>
          <p:cNvCxnSpPr>
            <a:cxnSpLocks noChangeShapeType="1"/>
            <a:stCxn id="258" idx="3"/>
            <a:endCxn id="273" idx="0"/>
          </p:cNvCxnSpPr>
          <p:nvPr/>
        </p:nvCxnSpPr>
        <p:spPr bwMode="auto">
          <a:xfrm>
            <a:off x="1938338" y="5016499"/>
            <a:ext cx="111125" cy="493713"/>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1" name="Can 280">
            <a:extLst>
              <a:ext uri="{FF2B5EF4-FFF2-40B4-BE49-F238E27FC236}">
                <a16:creationId xmlns:a16="http://schemas.microsoft.com/office/drawing/2014/main" id="{47F8132F-3E74-4449-A297-4634DDE4665F}"/>
              </a:ext>
            </a:extLst>
          </p:cNvPr>
          <p:cNvSpPr>
            <a:spLocks noChangeArrowheads="1"/>
          </p:cNvSpPr>
          <p:nvPr/>
        </p:nvSpPr>
        <p:spPr bwMode="auto">
          <a:xfrm>
            <a:off x="1470025" y="4038599"/>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82" name="Straight Connector 281">
            <a:extLst>
              <a:ext uri="{FF2B5EF4-FFF2-40B4-BE49-F238E27FC236}">
                <a16:creationId xmlns:a16="http://schemas.microsoft.com/office/drawing/2014/main" id="{D7B5EA76-8379-4F4F-9A4E-828AE3870014}"/>
              </a:ext>
            </a:extLst>
          </p:cNvPr>
          <p:cNvCxnSpPr>
            <a:cxnSpLocks noChangeShapeType="1"/>
          </p:cNvCxnSpPr>
          <p:nvPr/>
        </p:nvCxnSpPr>
        <p:spPr bwMode="auto">
          <a:xfrm flipV="1">
            <a:off x="1177925" y="4125912"/>
            <a:ext cx="314325" cy="682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3" name="Can 282">
            <a:extLst>
              <a:ext uri="{FF2B5EF4-FFF2-40B4-BE49-F238E27FC236}">
                <a16:creationId xmlns:a16="http://schemas.microsoft.com/office/drawing/2014/main" id="{6AE26940-3AA3-604A-A31D-6C67B530EEE9}"/>
              </a:ext>
            </a:extLst>
          </p:cNvPr>
          <p:cNvSpPr>
            <a:spLocks noChangeArrowheads="1"/>
          </p:cNvSpPr>
          <p:nvPr/>
        </p:nvSpPr>
        <p:spPr bwMode="auto">
          <a:xfrm>
            <a:off x="1016000" y="4148138"/>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84" name="Straight Connector 283">
            <a:extLst>
              <a:ext uri="{FF2B5EF4-FFF2-40B4-BE49-F238E27FC236}">
                <a16:creationId xmlns:a16="http://schemas.microsoft.com/office/drawing/2014/main" id="{5032AB3E-5AAC-D64E-A1A6-0637A1EEAE3C}"/>
              </a:ext>
            </a:extLst>
          </p:cNvPr>
          <p:cNvCxnSpPr>
            <a:cxnSpLocks noChangeShapeType="1"/>
            <a:endCxn id="217" idx="1"/>
          </p:cNvCxnSpPr>
          <p:nvPr/>
        </p:nvCxnSpPr>
        <p:spPr bwMode="auto">
          <a:xfrm flipH="1">
            <a:off x="965199" y="4244975"/>
            <a:ext cx="165100" cy="1682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5" name="Straight Connector 284">
            <a:extLst>
              <a:ext uri="{FF2B5EF4-FFF2-40B4-BE49-F238E27FC236}">
                <a16:creationId xmlns:a16="http://schemas.microsoft.com/office/drawing/2014/main" id="{B9E42543-FA6F-E541-AF72-FEB1872AA625}"/>
              </a:ext>
            </a:extLst>
          </p:cNvPr>
          <p:cNvCxnSpPr>
            <a:cxnSpLocks noChangeShapeType="1"/>
            <a:stCxn id="281" idx="0"/>
            <a:endCxn id="286" idx="0"/>
          </p:cNvCxnSpPr>
          <p:nvPr/>
        </p:nvCxnSpPr>
        <p:spPr bwMode="auto">
          <a:xfrm>
            <a:off x="1573213" y="4102099"/>
            <a:ext cx="5591" cy="26576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6" name="Can 285">
            <a:extLst>
              <a:ext uri="{FF2B5EF4-FFF2-40B4-BE49-F238E27FC236}">
                <a16:creationId xmlns:a16="http://schemas.microsoft.com/office/drawing/2014/main" id="{056B2187-943D-2C4C-9478-D7C797841267}"/>
              </a:ext>
            </a:extLst>
          </p:cNvPr>
          <p:cNvSpPr>
            <a:spLocks noChangeArrowheads="1"/>
          </p:cNvSpPr>
          <p:nvPr/>
        </p:nvSpPr>
        <p:spPr bwMode="auto">
          <a:xfrm>
            <a:off x="1475616" y="4304368"/>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87" name="Straight Connector 286">
            <a:extLst>
              <a:ext uri="{FF2B5EF4-FFF2-40B4-BE49-F238E27FC236}">
                <a16:creationId xmlns:a16="http://schemas.microsoft.com/office/drawing/2014/main" id="{3DD22940-4234-C14C-B1AB-2E5D53C20E73}"/>
              </a:ext>
            </a:extLst>
          </p:cNvPr>
          <p:cNvCxnSpPr>
            <a:cxnSpLocks noChangeShapeType="1"/>
            <a:stCxn id="256" idx="1"/>
            <a:endCxn id="286" idx="0"/>
          </p:cNvCxnSpPr>
          <p:nvPr/>
        </p:nvCxnSpPr>
        <p:spPr bwMode="auto">
          <a:xfrm flipH="1" flipV="1">
            <a:off x="1578804" y="4367868"/>
            <a:ext cx="89658" cy="26287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8" name="Straight Connector 287">
            <a:extLst>
              <a:ext uri="{FF2B5EF4-FFF2-40B4-BE49-F238E27FC236}">
                <a16:creationId xmlns:a16="http://schemas.microsoft.com/office/drawing/2014/main" id="{826CEA22-E5A7-C64A-9459-507353667107}"/>
              </a:ext>
            </a:extLst>
          </p:cNvPr>
          <p:cNvCxnSpPr>
            <a:cxnSpLocks noChangeShapeType="1"/>
          </p:cNvCxnSpPr>
          <p:nvPr/>
        </p:nvCxnSpPr>
        <p:spPr bwMode="auto">
          <a:xfrm flipH="1">
            <a:off x="1966119" y="3681412"/>
            <a:ext cx="99219" cy="1172769"/>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9" name="Straight Connector 288">
            <a:extLst>
              <a:ext uri="{FF2B5EF4-FFF2-40B4-BE49-F238E27FC236}">
                <a16:creationId xmlns:a16="http://schemas.microsoft.com/office/drawing/2014/main" id="{83AEDEB4-14F7-2E40-A1F4-D6804354A0E1}"/>
              </a:ext>
            </a:extLst>
          </p:cNvPr>
          <p:cNvCxnSpPr>
            <a:cxnSpLocks noChangeShapeType="1"/>
            <a:stCxn id="281" idx="1"/>
          </p:cNvCxnSpPr>
          <p:nvPr/>
        </p:nvCxnSpPr>
        <p:spPr bwMode="auto">
          <a:xfrm flipV="1">
            <a:off x="1573213" y="3681412"/>
            <a:ext cx="357093" cy="357188"/>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90" name="TextBox 289">
            <a:extLst>
              <a:ext uri="{FF2B5EF4-FFF2-40B4-BE49-F238E27FC236}">
                <a16:creationId xmlns:a16="http://schemas.microsoft.com/office/drawing/2014/main" id="{FA7355BC-7F26-D145-860F-457633C18669}"/>
              </a:ext>
            </a:extLst>
          </p:cNvPr>
          <p:cNvSpPr txBox="1"/>
          <p:nvPr/>
        </p:nvSpPr>
        <p:spPr>
          <a:xfrm>
            <a:off x="2120900" y="5506250"/>
            <a:ext cx="1451295" cy="297454"/>
          </a:xfrm>
          <a:prstGeom prst="rect">
            <a:avLst/>
          </a:prstGeom>
          <a:noFill/>
        </p:spPr>
        <p:txBody>
          <a:bodyPr wrap="none" rtlCol="0">
            <a:spAutoFit/>
          </a:bodyPr>
          <a:lstStyle/>
          <a:p>
            <a:r>
              <a:rPr lang="en-US" sz="1333" dirty="0" err="1">
                <a:solidFill>
                  <a:srgbClr val="C00000"/>
                </a:solidFill>
              </a:rPr>
              <a:t>yuba.stanford.edu</a:t>
            </a:r>
            <a:endParaRPr lang="en-US" sz="1333" dirty="0">
              <a:solidFill>
                <a:srgbClr val="C00000"/>
              </a:solidFill>
            </a:endParaRPr>
          </a:p>
        </p:txBody>
      </p:sp>
      <p:sp>
        <p:nvSpPr>
          <p:cNvPr id="239" name="Can 238"/>
          <p:cNvSpPr>
            <a:spLocks noChangeArrowheads="1"/>
          </p:cNvSpPr>
          <p:nvPr/>
        </p:nvSpPr>
        <p:spPr bwMode="auto">
          <a:xfrm>
            <a:off x="1637412" y="3427412"/>
            <a:ext cx="585787"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Tree>
    <p:extLst>
      <p:ext uri="{BB962C8B-B14F-4D97-AF65-F5344CB8AC3E}">
        <p14:creationId xmlns:p14="http://schemas.microsoft.com/office/powerpoint/2010/main" val="2453071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0" name="Straight Connector 129">
            <a:extLst>
              <a:ext uri="{FF2B5EF4-FFF2-40B4-BE49-F238E27FC236}">
                <a16:creationId xmlns:a16="http://schemas.microsoft.com/office/drawing/2014/main" id="{DCEC90DA-34BF-8140-B645-875E72AC81D5}"/>
              </a:ext>
            </a:extLst>
          </p:cNvPr>
          <p:cNvCxnSpPr>
            <a:cxnSpLocks noChangeShapeType="1"/>
            <a:stCxn id="239" idx="1"/>
          </p:cNvCxnSpPr>
          <p:nvPr/>
        </p:nvCxnSpPr>
        <p:spPr bwMode="auto">
          <a:xfrm flipV="1">
            <a:off x="2578484" y="1143027"/>
            <a:ext cx="868855" cy="801273"/>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98" name="Rounded Rectangle 197">
            <a:extLst>
              <a:ext uri="{FF2B5EF4-FFF2-40B4-BE49-F238E27FC236}">
                <a16:creationId xmlns:a16="http://schemas.microsoft.com/office/drawing/2014/main" id="{17DF55BE-48BB-404D-82D1-4CE86D79CC46}"/>
              </a:ext>
            </a:extLst>
          </p:cNvPr>
          <p:cNvSpPr/>
          <p:nvPr/>
        </p:nvSpPr>
        <p:spPr bwMode="auto">
          <a:xfrm>
            <a:off x="902178" y="2068126"/>
            <a:ext cx="2626903" cy="3384820"/>
          </a:xfrm>
          <a:prstGeom prst="roundRect">
            <a:avLst/>
          </a:prstGeom>
          <a:solidFill>
            <a:schemeClr val="accent5">
              <a:lumMod val="40000"/>
              <a:lumOff val="60000"/>
            </a:scheme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76200" tIns="38100" rIns="76200" bIns="38100" numCol="1" rtlCol="0" anchor="t" anchorCtr="0" compatLnSpc="1">
            <a:prstTxWarp prst="textNoShape">
              <a:avLst/>
            </a:prstTxWarp>
          </a:bodyPr>
          <a:lstStyle/>
          <a:p>
            <a:pPr defTabSz="761970" eaLnBrk="0" fontAlgn="base" hangingPunct="0">
              <a:spcBef>
                <a:spcPct val="0"/>
              </a:spcBef>
              <a:spcAft>
                <a:spcPct val="0"/>
              </a:spcAft>
            </a:pPr>
            <a:endParaRPr lang="en-US" sz="2000">
              <a:latin typeface="Comic Sans MS" charset="0"/>
              <a:ea typeface="ＭＳ Ｐゴシック" charset="0"/>
            </a:endParaRPr>
          </a:p>
        </p:txBody>
      </p:sp>
      <p:sp>
        <p:nvSpPr>
          <p:cNvPr id="216" name="TextBox 215">
            <a:extLst>
              <a:ext uri="{FF2B5EF4-FFF2-40B4-BE49-F238E27FC236}">
                <a16:creationId xmlns:a16="http://schemas.microsoft.com/office/drawing/2014/main" id="{CB955DFE-187D-4343-9971-23F6DC11F0AE}"/>
              </a:ext>
            </a:extLst>
          </p:cNvPr>
          <p:cNvSpPr txBox="1"/>
          <p:nvPr/>
        </p:nvSpPr>
        <p:spPr>
          <a:xfrm>
            <a:off x="1498163" y="5138541"/>
            <a:ext cx="1574853" cy="288539"/>
          </a:xfrm>
          <a:prstGeom prst="rect">
            <a:avLst/>
          </a:prstGeom>
          <a:noFill/>
        </p:spPr>
        <p:txBody>
          <a:bodyPr wrap="none" lIns="57149" tIns="28574" rIns="57149" bIns="28574">
            <a:spAutoFit/>
          </a:bodyPr>
          <a:lstStyle/>
          <a:p>
            <a:pPr>
              <a:defRPr/>
            </a:pPr>
            <a:r>
              <a:rPr lang="en-US" sz="1500" dirty="0">
                <a:latin typeface="+mj-lt"/>
              </a:rPr>
              <a:t>Stanford University</a:t>
            </a:r>
          </a:p>
        </p:txBody>
      </p:sp>
      <p:sp>
        <p:nvSpPr>
          <p:cNvPr id="217" name="Can 216">
            <a:extLst>
              <a:ext uri="{FF2B5EF4-FFF2-40B4-BE49-F238E27FC236}">
                <a16:creationId xmlns:a16="http://schemas.microsoft.com/office/drawing/2014/main" id="{C7073226-0618-9146-AD89-BD8B8F8D2C71}"/>
              </a:ext>
            </a:extLst>
          </p:cNvPr>
          <p:cNvSpPr>
            <a:spLocks noChangeArrowheads="1"/>
          </p:cNvSpPr>
          <p:nvPr/>
        </p:nvSpPr>
        <p:spPr bwMode="auto">
          <a:xfrm>
            <a:off x="1510191" y="2930137"/>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18" name="Straight Connector 217">
            <a:extLst>
              <a:ext uri="{FF2B5EF4-FFF2-40B4-BE49-F238E27FC236}">
                <a16:creationId xmlns:a16="http://schemas.microsoft.com/office/drawing/2014/main" id="{6772E8E3-7B1F-0740-AFCA-520299A558C1}"/>
              </a:ext>
            </a:extLst>
          </p:cNvPr>
          <p:cNvCxnSpPr>
            <a:cxnSpLocks noChangeShapeType="1"/>
          </p:cNvCxnSpPr>
          <p:nvPr/>
        </p:nvCxnSpPr>
        <p:spPr bwMode="auto">
          <a:xfrm flipV="1">
            <a:off x="1218091" y="3017450"/>
            <a:ext cx="314325" cy="682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19" name="Can 218">
            <a:extLst>
              <a:ext uri="{FF2B5EF4-FFF2-40B4-BE49-F238E27FC236}">
                <a16:creationId xmlns:a16="http://schemas.microsoft.com/office/drawing/2014/main" id="{B7FB98DC-4A1A-B84D-B73A-96A841431337}"/>
              </a:ext>
            </a:extLst>
          </p:cNvPr>
          <p:cNvSpPr>
            <a:spLocks noChangeArrowheads="1"/>
          </p:cNvSpPr>
          <p:nvPr/>
        </p:nvSpPr>
        <p:spPr bwMode="auto">
          <a:xfrm>
            <a:off x="1056166" y="3041262"/>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20" name="Straight Connector 219">
            <a:extLst>
              <a:ext uri="{FF2B5EF4-FFF2-40B4-BE49-F238E27FC236}">
                <a16:creationId xmlns:a16="http://schemas.microsoft.com/office/drawing/2014/main" id="{C8EFC44F-16FD-8A4D-81BD-F06935BEC67D}"/>
              </a:ext>
            </a:extLst>
          </p:cNvPr>
          <p:cNvCxnSpPr>
            <a:cxnSpLocks noChangeShapeType="1"/>
          </p:cNvCxnSpPr>
          <p:nvPr/>
        </p:nvCxnSpPr>
        <p:spPr bwMode="auto">
          <a:xfrm>
            <a:off x="1170465" y="3138100"/>
            <a:ext cx="230187" cy="2254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38" name="Straight Connector 237">
            <a:extLst>
              <a:ext uri="{FF2B5EF4-FFF2-40B4-BE49-F238E27FC236}">
                <a16:creationId xmlns:a16="http://schemas.microsoft.com/office/drawing/2014/main" id="{286E3AB8-2770-B14E-BBE0-EE7DDC03EBCC}"/>
              </a:ext>
            </a:extLst>
          </p:cNvPr>
          <p:cNvCxnSpPr>
            <a:cxnSpLocks noChangeShapeType="1"/>
            <a:endCxn id="242" idx="0"/>
          </p:cNvCxnSpPr>
          <p:nvPr/>
        </p:nvCxnSpPr>
        <p:spPr bwMode="auto">
          <a:xfrm>
            <a:off x="1664178" y="3017450"/>
            <a:ext cx="261938" cy="1873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42" name="Can 241">
            <a:extLst>
              <a:ext uri="{FF2B5EF4-FFF2-40B4-BE49-F238E27FC236}">
                <a16:creationId xmlns:a16="http://schemas.microsoft.com/office/drawing/2014/main" id="{00B4E3CA-2505-C94A-B170-A4AABBEA51CA}"/>
              </a:ext>
            </a:extLst>
          </p:cNvPr>
          <p:cNvSpPr>
            <a:spLocks noChangeArrowheads="1"/>
          </p:cNvSpPr>
          <p:nvPr/>
        </p:nvSpPr>
        <p:spPr bwMode="auto">
          <a:xfrm>
            <a:off x="1822927" y="314127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43" name="Straight Connector 242">
            <a:extLst>
              <a:ext uri="{FF2B5EF4-FFF2-40B4-BE49-F238E27FC236}">
                <a16:creationId xmlns:a16="http://schemas.microsoft.com/office/drawing/2014/main" id="{3E012507-B7AB-524D-A4E8-532C238D1C10}"/>
              </a:ext>
            </a:extLst>
          </p:cNvPr>
          <p:cNvCxnSpPr>
            <a:cxnSpLocks noChangeShapeType="1"/>
            <a:stCxn id="254" idx="4"/>
          </p:cNvCxnSpPr>
          <p:nvPr/>
        </p:nvCxnSpPr>
        <p:spPr bwMode="auto">
          <a:xfrm flipV="1">
            <a:off x="1532416" y="3236526"/>
            <a:ext cx="336550" cy="12700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4" name="Can 253">
            <a:extLst>
              <a:ext uri="{FF2B5EF4-FFF2-40B4-BE49-F238E27FC236}">
                <a16:creationId xmlns:a16="http://schemas.microsoft.com/office/drawing/2014/main" id="{836D3D05-B0C7-8444-90E7-24DEE5C00323}"/>
              </a:ext>
            </a:extLst>
          </p:cNvPr>
          <p:cNvSpPr>
            <a:spLocks noChangeArrowheads="1"/>
          </p:cNvSpPr>
          <p:nvPr/>
        </p:nvSpPr>
        <p:spPr bwMode="auto">
          <a:xfrm>
            <a:off x="1326041" y="330002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55" name="Straight Connector 254">
            <a:extLst>
              <a:ext uri="{FF2B5EF4-FFF2-40B4-BE49-F238E27FC236}">
                <a16:creationId xmlns:a16="http://schemas.microsoft.com/office/drawing/2014/main" id="{EE39C69C-8B80-4043-9F32-81120A4BEF2F}"/>
              </a:ext>
            </a:extLst>
          </p:cNvPr>
          <p:cNvCxnSpPr>
            <a:cxnSpLocks noChangeShapeType="1"/>
            <a:endCxn id="242" idx="4"/>
          </p:cNvCxnSpPr>
          <p:nvPr/>
        </p:nvCxnSpPr>
        <p:spPr bwMode="auto">
          <a:xfrm flipH="1" flipV="1">
            <a:off x="2029303" y="3204775"/>
            <a:ext cx="184150" cy="158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6" name="Can 255">
            <a:extLst>
              <a:ext uri="{FF2B5EF4-FFF2-40B4-BE49-F238E27FC236}">
                <a16:creationId xmlns:a16="http://schemas.microsoft.com/office/drawing/2014/main" id="{C775ABF7-1870-9944-AF0D-FA30185B1CD1}"/>
              </a:ext>
            </a:extLst>
          </p:cNvPr>
          <p:cNvSpPr>
            <a:spLocks noChangeArrowheads="1"/>
          </p:cNvSpPr>
          <p:nvPr/>
        </p:nvSpPr>
        <p:spPr bwMode="auto">
          <a:xfrm>
            <a:off x="2213452" y="314762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57" name="Straight Connector 256">
            <a:extLst>
              <a:ext uri="{FF2B5EF4-FFF2-40B4-BE49-F238E27FC236}">
                <a16:creationId xmlns:a16="http://schemas.microsoft.com/office/drawing/2014/main" id="{065E8C71-9C16-F642-A941-10A5D613BCF0}"/>
              </a:ext>
            </a:extLst>
          </p:cNvPr>
          <p:cNvCxnSpPr>
            <a:cxnSpLocks noChangeShapeType="1"/>
          </p:cNvCxnSpPr>
          <p:nvPr/>
        </p:nvCxnSpPr>
        <p:spPr bwMode="auto">
          <a:xfrm>
            <a:off x="2327752" y="3244462"/>
            <a:ext cx="230188" cy="2254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8" name="Can 257">
            <a:extLst>
              <a:ext uri="{FF2B5EF4-FFF2-40B4-BE49-F238E27FC236}">
                <a16:creationId xmlns:a16="http://schemas.microsoft.com/office/drawing/2014/main" id="{F2D528F4-5531-C94A-B0DC-041084B8C567}"/>
              </a:ext>
            </a:extLst>
          </p:cNvPr>
          <p:cNvSpPr>
            <a:spLocks noChangeArrowheads="1"/>
          </p:cNvSpPr>
          <p:nvPr/>
        </p:nvSpPr>
        <p:spPr bwMode="auto">
          <a:xfrm>
            <a:off x="2483328" y="3406387"/>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pic>
        <p:nvPicPr>
          <p:cNvPr id="259" name="server.pdf">
            <a:extLst>
              <a:ext uri="{FF2B5EF4-FFF2-40B4-BE49-F238E27FC236}">
                <a16:creationId xmlns:a16="http://schemas.microsoft.com/office/drawing/2014/main" id="{04D05E2F-A8A4-794D-923D-9D90002020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8790" y="4570602"/>
            <a:ext cx="19685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69" name="server.pdf">
            <a:extLst>
              <a:ext uri="{FF2B5EF4-FFF2-40B4-BE49-F238E27FC236}">
                <a16:creationId xmlns:a16="http://schemas.microsoft.com/office/drawing/2014/main" id="{22C7F1E1-D2B3-654C-A39D-7AC237FEE0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3590" y="4715065"/>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70" name="server.pdf">
            <a:extLst>
              <a:ext uri="{FF2B5EF4-FFF2-40B4-BE49-F238E27FC236}">
                <a16:creationId xmlns:a16="http://schemas.microsoft.com/office/drawing/2014/main" id="{70C38986-DD4D-D646-8B56-231E32E995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390" y="4786503"/>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72" name="server.pdf">
            <a:extLst>
              <a:ext uri="{FF2B5EF4-FFF2-40B4-BE49-F238E27FC236}">
                <a16:creationId xmlns:a16="http://schemas.microsoft.com/office/drawing/2014/main" id="{6254736B-0032-DF4C-8A9D-07703024DB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7165" y="4724590"/>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273" name="server.pdf">
            <a:extLst>
              <a:ext uri="{FF2B5EF4-FFF2-40B4-BE49-F238E27FC236}">
                <a16:creationId xmlns:a16="http://schemas.microsoft.com/office/drawing/2014/main" id="{99724786-E1AD-4742-B17B-EBCDB17B21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8343" y="4672452"/>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cxnSp>
        <p:nvCxnSpPr>
          <p:cNvPr id="275" name="Straight Connector 274">
            <a:extLst>
              <a:ext uri="{FF2B5EF4-FFF2-40B4-BE49-F238E27FC236}">
                <a16:creationId xmlns:a16="http://schemas.microsoft.com/office/drawing/2014/main" id="{BFE65A33-BEB0-DA45-837D-71EC91C26410}"/>
              </a:ext>
            </a:extLst>
          </p:cNvPr>
          <p:cNvCxnSpPr>
            <a:cxnSpLocks noChangeShapeType="1"/>
            <a:stCxn id="254" idx="3"/>
            <a:endCxn id="259" idx="0"/>
          </p:cNvCxnSpPr>
          <p:nvPr/>
        </p:nvCxnSpPr>
        <p:spPr bwMode="auto">
          <a:xfrm flipH="1">
            <a:off x="1317215" y="3427026"/>
            <a:ext cx="112014" cy="1143576"/>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6" name="Straight Connector 275">
            <a:extLst>
              <a:ext uri="{FF2B5EF4-FFF2-40B4-BE49-F238E27FC236}">
                <a16:creationId xmlns:a16="http://schemas.microsoft.com/office/drawing/2014/main" id="{9FFDD756-F681-E146-9B60-BE2C3E68AADD}"/>
              </a:ext>
            </a:extLst>
          </p:cNvPr>
          <p:cNvCxnSpPr>
            <a:cxnSpLocks noChangeShapeType="1"/>
            <a:stCxn id="254" idx="3"/>
            <a:endCxn id="269" idx="0"/>
          </p:cNvCxnSpPr>
          <p:nvPr/>
        </p:nvCxnSpPr>
        <p:spPr bwMode="auto">
          <a:xfrm>
            <a:off x="1429229" y="3427026"/>
            <a:ext cx="192786" cy="1288039"/>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8" name="Straight Connector 277">
            <a:extLst>
              <a:ext uri="{FF2B5EF4-FFF2-40B4-BE49-F238E27FC236}">
                <a16:creationId xmlns:a16="http://schemas.microsoft.com/office/drawing/2014/main" id="{2C22554E-BC62-E648-892A-C2AF0DC12A53}"/>
              </a:ext>
            </a:extLst>
          </p:cNvPr>
          <p:cNvCxnSpPr>
            <a:cxnSpLocks noChangeShapeType="1"/>
            <a:stCxn id="242" idx="3"/>
            <a:endCxn id="270" idx="0"/>
          </p:cNvCxnSpPr>
          <p:nvPr/>
        </p:nvCxnSpPr>
        <p:spPr bwMode="auto">
          <a:xfrm>
            <a:off x="1926115" y="3268276"/>
            <a:ext cx="700" cy="1518227"/>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9" name="Straight Connector 278">
            <a:extLst>
              <a:ext uri="{FF2B5EF4-FFF2-40B4-BE49-F238E27FC236}">
                <a16:creationId xmlns:a16="http://schemas.microsoft.com/office/drawing/2014/main" id="{0652D9D0-F747-7345-895D-ED6CEBBC8542}"/>
              </a:ext>
            </a:extLst>
          </p:cNvPr>
          <p:cNvCxnSpPr>
            <a:cxnSpLocks noChangeShapeType="1"/>
            <a:stCxn id="242" idx="3"/>
            <a:endCxn id="272" idx="0"/>
          </p:cNvCxnSpPr>
          <p:nvPr/>
        </p:nvCxnSpPr>
        <p:spPr bwMode="auto">
          <a:xfrm>
            <a:off x="1926115" y="3268276"/>
            <a:ext cx="359475" cy="1456314"/>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1" name="Can 280">
            <a:extLst>
              <a:ext uri="{FF2B5EF4-FFF2-40B4-BE49-F238E27FC236}">
                <a16:creationId xmlns:a16="http://schemas.microsoft.com/office/drawing/2014/main" id="{47F8132F-3E74-4449-A297-4634DDE4665F}"/>
              </a:ext>
            </a:extLst>
          </p:cNvPr>
          <p:cNvSpPr>
            <a:spLocks noChangeArrowheads="1"/>
          </p:cNvSpPr>
          <p:nvPr/>
        </p:nvSpPr>
        <p:spPr bwMode="auto">
          <a:xfrm>
            <a:off x="2118203" y="2555487"/>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82" name="Straight Connector 281">
            <a:extLst>
              <a:ext uri="{FF2B5EF4-FFF2-40B4-BE49-F238E27FC236}">
                <a16:creationId xmlns:a16="http://schemas.microsoft.com/office/drawing/2014/main" id="{D7B5EA76-8379-4F4F-9A4E-828AE3870014}"/>
              </a:ext>
            </a:extLst>
          </p:cNvPr>
          <p:cNvCxnSpPr>
            <a:cxnSpLocks noChangeShapeType="1"/>
          </p:cNvCxnSpPr>
          <p:nvPr/>
        </p:nvCxnSpPr>
        <p:spPr bwMode="auto">
          <a:xfrm flipV="1">
            <a:off x="1826103" y="2642800"/>
            <a:ext cx="314325" cy="682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3" name="Can 282">
            <a:extLst>
              <a:ext uri="{FF2B5EF4-FFF2-40B4-BE49-F238E27FC236}">
                <a16:creationId xmlns:a16="http://schemas.microsoft.com/office/drawing/2014/main" id="{6AE26940-3AA3-604A-A31D-6C67B530EEE9}"/>
              </a:ext>
            </a:extLst>
          </p:cNvPr>
          <p:cNvSpPr>
            <a:spLocks noChangeArrowheads="1"/>
          </p:cNvSpPr>
          <p:nvPr/>
        </p:nvSpPr>
        <p:spPr bwMode="auto">
          <a:xfrm>
            <a:off x="1664178" y="266502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84" name="Straight Connector 283">
            <a:extLst>
              <a:ext uri="{FF2B5EF4-FFF2-40B4-BE49-F238E27FC236}">
                <a16:creationId xmlns:a16="http://schemas.microsoft.com/office/drawing/2014/main" id="{5032AB3E-5AAC-D64E-A1A6-0637A1EEAE3C}"/>
              </a:ext>
            </a:extLst>
          </p:cNvPr>
          <p:cNvCxnSpPr>
            <a:cxnSpLocks noChangeShapeType="1"/>
            <a:endCxn id="217" idx="1"/>
          </p:cNvCxnSpPr>
          <p:nvPr/>
        </p:nvCxnSpPr>
        <p:spPr bwMode="auto">
          <a:xfrm flipH="1">
            <a:off x="1613377" y="2761863"/>
            <a:ext cx="165100" cy="1682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5" name="Straight Connector 284">
            <a:extLst>
              <a:ext uri="{FF2B5EF4-FFF2-40B4-BE49-F238E27FC236}">
                <a16:creationId xmlns:a16="http://schemas.microsoft.com/office/drawing/2014/main" id="{B9E42543-FA6F-E541-AF72-FEB1872AA625}"/>
              </a:ext>
            </a:extLst>
          </p:cNvPr>
          <p:cNvCxnSpPr>
            <a:cxnSpLocks noChangeShapeType="1"/>
            <a:stCxn id="281" idx="0"/>
            <a:endCxn id="286" idx="0"/>
          </p:cNvCxnSpPr>
          <p:nvPr/>
        </p:nvCxnSpPr>
        <p:spPr bwMode="auto">
          <a:xfrm>
            <a:off x="2221391" y="2618987"/>
            <a:ext cx="5591" cy="26576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6" name="Can 285">
            <a:extLst>
              <a:ext uri="{FF2B5EF4-FFF2-40B4-BE49-F238E27FC236}">
                <a16:creationId xmlns:a16="http://schemas.microsoft.com/office/drawing/2014/main" id="{056B2187-943D-2C4C-9478-D7C797841267}"/>
              </a:ext>
            </a:extLst>
          </p:cNvPr>
          <p:cNvSpPr>
            <a:spLocks noChangeArrowheads="1"/>
          </p:cNvSpPr>
          <p:nvPr/>
        </p:nvSpPr>
        <p:spPr bwMode="auto">
          <a:xfrm>
            <a:off x="2123794" y="2821256"/>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87" name="Straight Connector 286">
            <a:extLst>
              <a:ext uri="{FF2B5EF4-FFF2-40B4-BE49-F238E27FC236}">
                <a16:creationId xmlns:a16="http://schemas.microsoft.com/office/drawing/2014/main" id="{3DD22940-4234-C14C-B1AB-2E5D53C20E73}"/>
              </a:ext>
            </a:extLst>
          </p:cNvPr>
          <p:cNvCxnSpPr>
            <a:cxnSpLocks noChangeShapeType="1"/>
            <a:stCxn id="256" idx="1"/>
            <a:endCxn id="286" idx="0"/>
          </p:cNvCxnSpPr>
          <p:nvPr/>
        </p:nvCxnSpPr>
        <p:spPr bwMode="auto">
          <a:xfrm flipH="1" flipV="1">
            <a:off x="2226982" y="2884756"/>
            <a:ext cx="89658" cy="26287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8" name="Straight Connector 287">
            <a:extLst>
              <a:ext uri="{FF2B5EF4-FFF2-40B4-BE49-F238E27FC236}">
                <a16:creationId xmlns:a16="http://schemas.microsoft.com/office/drawing/2014/main" id="{826CEA22-E5A7-C64A-9459-507353667107}"/>
              </a:ext>
            </a:extLst>
          </p:cNvPr>
          <p:cNvCxnSpPr>
            <a:cxnSpLocks noChangeShapeType="1"/>
          </p:cNvCxnSpPr>
          <p:nvPr/>
        </p:nvCxnSpPr>
        <p:spPr bwMode="auto">
          <a:xfrm flipH="1">
            <a:off x="2614297" y="2198300"/>
            <a:ext cx="99219" cy="1172769"/>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89" name="Straight Connector 288">
            <a:extLst>
              <a:ext uri="{FF2B5EF4-FFF2-40B4-BE49-F238E27FC236}">
                <a16:creationId xmlns:a16="http://schemas.microsoft.com/office/drawing/2014/main" id="{83AEDEB4-14F7-2E40-A1F4-D6804354A0E1}"/>
              </a:ext>
            </a:extLst>
          </p:cNvPr>
          <p:cNvCxnSpPr>
            <a:cxnSpLocks noChangeShapeType="1"/>
            <a:stCxn id="281" idx="1"/>
          </p:cNvCxnSpPr>
          <p:nvPr/>
        </p:nvCxnSpPr>
        <p:spPr bwMode="auto">
          <a:xfrm flipV="1">
            <a:off x="2221391" y="2198300"/>
            <a:ext cx="357093" cy="357188"/>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90" name="TextBox 289">
            <a:extLst>
              <a:ext uri="{FF2B5EF4-FFF2-40B4-BE49-F238E27FC236}">
                <a16:creationId xmlns:a16="http://schemas.microsoft.com/office/drawing/2014/main" id="{FA7355BC-7F26-D145-860F-457633C18669}"/>
              </a:ext>
            </a:extLst>
          </p:cNvPr>
          <p:cNvSpPr txBox="1"/>
          <p:nvPr/>
        </p:nvSpPr>
        <p:spPr>
          <a:xfrm>
            <a:off x="3132379" y="4697028"/>
            <a:ext cx="1451295" cy="297454"/>
          </a:xfrm>
          <a:prstGeom prst="rect">
            <a:avLst/>
          </a:prstGeom>
          <a:noFill/>
        </p:spPr>
        <p:txBody>
          <a:bodyPr wrap="none" rtlCol="0">
            <a:spAutoFit/>
          </a:bodyPr>
          <a:lstStyle/>
          <a:p>
            <a:r>
              <a:rPr lang="en-US" sz="1333" dirty="0" err="1">
                <a:solidFill>
                  <a:srgbClr val="C00000"/>
                </a:solidFill>
              </a:rPr>
              <a:t>yuba.stanford.edu</a:t>
            </a:r>
            <a:endParaRPr lang="en-US" sz="1333" dirty="0">
              <a:solidFill>
                <a:srgbClr val="C00000"/>
              </a:solidFill>
            </a:endParaRPr>
          </a:p>
        </p:txBody>
      </p:sp>
      <p:sp>
        <p:nvSpPr>
          <p:cNvPr id="239" name="Can 238"/>
          <p:cNvSpPr>
            <a:spLocks noChangeArrowheads="1"/>
          </p:cNvSpPr>
          <p:nvPr/>
        </p:nvSpPr>
        <p:spPr bwMode="auto">
          <a:xfrm>
            <a:off x="2285590" y="1944300"/>
            <a:ext cx="585787"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113" name="Can 112">
            <a:extLst>
              <a:ext uri="{FF2B5EF4-FFF2-40B4-BE49-F238E27FC236}">
                <a16:creationId xmlns:a16="http://schemas.microsoft.com/office/drawing/2014/main" id="{1732C2E5-8467-9F4C-9E81-663C8B5BD8CE}"/>
              </a:ext>
            </a:extLst>
          </p:cNvPr>
          <p:cNvSpPr>
            <a:spLocks noChangeArrowheads="1"/>
          </p:cNvSpPr>
          <p:nvPr/>
        </p:nvSpPr>
        <p:spPr bwMode="auto">
          <a:xfrm>
            <a:off x="2335413" y="4050926"/>
            <a:ext cx="316588" cy="222866"/>
          </a:xfrm>
          <a:prstGeom prst="can">
            <a:avLst>
              <a:gd name="adj" fmla="val 50000"/>
            </a:avLst>
          </a:prstGeom>
          <a:solidFill>
            <a:srgbClr val="C00000"/>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sp>
        <p:nvSpPr>
          <p:cNvPr id="114" name="Can 113">
            <a:extLst>
              <a:ext uri="{FF2B5EF4-FFF2-40B4-BE49-F238E27FC236}">
                <a16:creationId xmlns:a16="http://schemas.microsoft.com/office/drawing/2014/main" id="{D96ED9F7-C5DA-734D-83AD-DF309CB9FDFA}"/>
              </a:ext>
            </a:extLst>
          </p:cNvPr>
          <p:cNvSpPr>
            <a:spLocks noChangeArrowheads="1"/>
          </p:cNvSpPr>
          <p:nvPr/>
        </p:nvSpPr>
        <p:spPr bwMode="auto">
          <a:xfrm>
            <a:off x="2793070" y="4172840"/>
            <a:ext cx="316588" cy="222866"/>
          </a:xfrm>
          <a:prstGeom prst="can">
            <a:avLst>
              <a:gd name="adj" fmla="val 50000"/>
            </a:avLst>
          </a:prstGeom>
          <a:solidFill>
            <a:srgbClr val="C00000"/>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sp>
        <p:nvSpPr>
          <p:cNvPr id="115" name="Can 114">
            <a:extLst>
              <a:ext uri="{FF2B5EF4-FFF2-40B4-BE49-F238E27FC236}">
                <a16:creationId xmlns:a16="http://schemas.microsoft.com/office/drawing/2014/main" id="{97A97B89-3B13-9A42-AD7F-4CC73F00A9D7}"/>
              </a:ext>
            </a:extLst>
          </p:cNvPr>
          <p:cNvSpPr>
            <a:spLocks noChangeArrowheads="1"/>
          </p:cNvSpPr>
          <p:nvPr/>
        </p:nvSpPr>
        <p:spPr bwMode="auto">
          <a:xfrm>
            <a:off x="2747029" y="3792785"/>
            <a:ext cx="316588" cy="222866"/>
          </a:xfrm>
          <a:prstGeom prst="can">
            <a:avLst>
              <a:gd name="adj" fmla="val 50000"/>
            </a:avLst>
          </a:prstGeom>
          <a:solidFill>
            <a:srgbClr val="C00000"/>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16" name="Straight Connector 115">
            <a:extLst>
              <a:ext uri="{FF2B5EF4-FFF2-40B4-BE49-F238E27FC236}">
                <a16:creationId xmlns:a16="http://schemas.microsoft.com/office/drawing/2014/main" id="{D5E2438A-E1F7-A64B-956F-CF13D1F21963}"/>
              </a:ext>
            </a:extLst>
          </p:cNvPr>
          <p:cNvCxnSpPr>
            <a:cxnSpLocks/>
            <a:stCxn id="273" idx="0"/>
            <a:endCxn id="114" idx="3"/>
          </p:cNvCxnSpPr>
          <p:nvPr/>
        </p:nvCxnSpPr>
        <p:spPr>
          <a:xfrm flipH="1" flipV="1">
            <a:off x="2951364" y="4395706"/>
            <a:ext cx="75404" cy="27674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E891D127-FACD-4243-AA43-04DCFBF29A1F}"/>
              </a:ext>
            </a:extLst>
          </p:cNvPr>
          <p:cNvCxnSpPr>
            <a:stCxn id="113" idx="4"/>
            <a:endCxn id="114" idx="2"/>
          </p:cNvCxnSpPr>
          <p:nvPr/>
        </p:nvCxnSpPr>
        <p:spPr>
          <a:xfrm>
            <a:off x="2652001" y="4162359"/>
            <a:ext cx="141069" cy="1219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DC7AB08A-D249-0744-A76E-195323BEE14E}"/>
              </a:ext>
            </a:extLst>
          </p:cNvPr>
          <p:cNvCxnSpPr>
            <a:stCxn id="113" idx="1"/>
            <a:endCxn id="115" idx="2"/>
          </p:cNvCxnSpPr>
          <p:nvPr/>
        </p:nvCxnSpPr>
        <p:spPr>
          <a:xfrm flipV="1">
            <a:off x="2493707" y="3904218"/>
            <a:ext cx="253322" cy="146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44A78FE8-9944-5246-8B51-AECF48B103A5}"/>
              </a:ext>
            </a:extLst>
          </p:cNvPr>
          <p:cNvCxnSpPr>
            <a:cxnSpLocks/>
            <a:stCxn id="115" idx="1"/>
            <a:endCxn id="258" idx="3"/>
          </p:cNvCxnSpPr>
          <p:nvPr/>
        </p:nvCxnSpPr>
        <p:spPr>
          <a:xfrm flipH="1" flipV="1">
            <a:off x="2586516" y="3533387"/>
            <a:ext cx="318807" cy="25939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B9C2C3A4-C240-714D-9C6A-701CC2FC6E90}"/>
              </a:ext>
            </a:extLst>
          </p:cNvPr>
          <p:cNvCxnSpPr>
            <a:cxnSpLocks/>
            <a:stCxn id="114" idx="1"/>
            <a:endCxn id="115" idx="3"/>
          </p:cNvCxnSpPr>
          <p:nvPr/>
        </p:nvCxnSpPr>
        <p:spPr>
          <a:xfrm flipH="1" flipV="1">
            <a:off x="2905323" y="4015651"/>
            <a:ext cx="46041" cy="157189"/>
          </a:xfrm>
          <a:prstGeom prst="line">
            <a:avLst/>
          </a:prstGeom>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7EE55309-4C54-8147-8FFE-B61E558901E6}"/>
              </a:ext>
            </a:extLst>
          </p:cNvPr>
          <p:cNvSpPr txBox="1"/>
          <p:nvPr/>
        </p:nvSpPr>
        <p:spPr>
          <a:xfrm>
            <a:off x="3736915" y="3047903"/>
            <a:ext cx="1054391" cy="646331"/>
          </a:xfrm>
          <a:prstGeom prst="rect">
            <a:avLst/>
          </a:prstGeom>
          <a:solidFill>
            <a:schemeClr val="bg1"/>
          </a:solidFill>
          <a:effectLst>
            <a:outerShdw blurRad="50800" dist="38100" dir="2700000" algn="tl" rotWithShape="0">
              <a:prstClr val="black">
                <a:alpha val="40000"/>
              </a:prstClr>
            </a:outerShdw>
          </a:effectLst>
        </p:spPr>
        <p:txBody>
          <a:bodyPr wrap="none" rtlCol="0">
            <a:spAutoFit/>
          </a:bodyPr>
          <a:lstStyle/>
          <a:p>
            <a:pPr algn="ctr"/>
            <a:r>
              <a:rPr lang="en-US" dirty="0"/>
              <a:t>Ethernet </a:t>
            </a:r>
          </a:p>
          <a:p>
            <a:pPr algn="ctr"/>
            <a:r>
              <a:rPr lang="en-US" dirty="0"/>
              <a:t>switches</a:t>
            </a:r>
          </a:p>
        </p:txBody>
      </p:sp>
      <p:cxnSp>
        <p:nvCxnSpPr>
          <p:cNvPr id="123" name="Straight Arrow Connector 122">
            <a:extLst>
              <a:ext uri="{FF2B5EF4-FFF2-40B4-BE49-F238E27FC236}">
                <a16:creationId xmlns:a16="http://schemas.microsoft.com/office/drawing/2014/main" id="{0722E162-FFB3-8E4D-9B99-E5972F76A39B}"/>
              </a:ext>
            </a:extLst>
          </p:cNvPr>
          <p:cNvCxnSpPr>
            <a:cxnSpLocks/>
            <a:stCxn id="122" idx="1"/>
            <a:endCxn id="115" idx="4"/>
          </p:cNvCxnSpPr>
          <p:nvPr/>
        </p:nvCxnSpPr>
        <p:spPr>
          <a:xfrm flipH="1">
            <a:off x="3063617" y="3371069"/>
            <a:ext cx="673298" cy="5331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UniFi Switch PRO 24 PoE">
            <a:extLst>
              <a:ext uri="{FF2B5EF4-FFF2-40B4-BE49-F238E27FC236}">
                <a16:creationId xmlns:a16="http://schemas.microsoft.com/office/drawing/2014/main" id="{F3593A61-026F-E44C-93A1-FF4A87A15A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7837" y="528012"/>
            <a:ext cx="4924934" cy="4924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458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stretch>
            <a:fillRect/>
          </a:stretch>
        </p:blipFill>
        <p:spPr>
          <a:xfrm>
            <a:off x="709247" y="1545737"/>
            <a:ext cx="4947138" cy="4947138"/>
          </a:xfrm>
          <a:prstGeom prst="rect">
            <a:avLst/>
          </a:prstGeom>
        </p:spPr>
      </p:pic>
      <p:pic>
        <p:nvPicPr>
          <p:cNvPr id="5" name="Picture 4"/>
          <p:cNvPicPr>
            <a:picLocks noChangeAspect="1"/>
          </p:cNvPicPr>
          <p:nvPr/>
        </p:nvPicPr>
        <p:blipFill rotWithShape="1">
          <a:blip r:embed="rId3"/>
          <a:srcRect t="-582" b="22576"/>
          <a:stretch/>
        </p:blipFill>
        <p:spPr>
          <a:xfrm>
            <a:off x="6025662" y="2337562"/>
            <a:ext cx="5328138" cy="4156228"/>
          </a:xfrm>
          <a:prstGeom prst="rect">
            <a:avLst/>
          </a:prstGeom>
        </p:spPr>
      </p:pic>
      <p:sp>
        <p:nvSpPr>
          <p:cNvPr id="6" name="TextBox 5">
            <a:extLst>
              <a:ext uri="{FF2B5EF4-FFF2-40B4-BE49-F238E27FC236}">
                <a16:creationId xmlns:a16="http://schemas.microsoft.com/office/drawing/2014/main" id="{34AB0464-8036-DA44-A7D8-D670C2F08A90}"/>
              </a:ext>
            </a:extLst>
          </p:cNvPr>
          <p:cNvSpPr txBox="1"/>
          <p:nvPr/>
        </p:nvSpPr>
        <p:spPr>
          <a:xfrm>
            <a:off x="8479946" y="2598051"/>
            <a:ext cx="1054391" cy="646331"/>
          </a:xfrm>
          <a:prstGeom prst="rect">
            <a:avLst/>
          </a:prstGeom>
          <a:solidFill>
            <a:schemeClr val="bg1"/>
          </a:solidFill>
          <a:effectLst>
            <a:outerShdw blurRad="50800" dist="38100" dir="2700000" algn="tl" rotWithShape="0">
              <a:prstClr val="black">
                <a:alpha val="40000"/>
              </a:prstClr>
            </a:outerShdw>
          </a:effectLst>
        </p:spPr>
        <p:txBody>
          <a:bodyPr wrap="none" rtlCol="0">
            <a:spAutoFit/>
          </a:bodyPr>
          <a:lstStyle/>
          <a:p>
            <a:pPr algn="ctr"/>
            <a:r>
              <a:rPr lang="en-US" dirty="0"/>
              <a:t>Ethernet </a:t>
            </a:r>
          </a:p>
          <a:p>
            <a:pPr algn="ctr"/>
            <a:r>
              <a:rPr lang="en-US" dirty="0"/>
              <a:t>switch</a:t>
            </a:r>
          </a:p>
        </p:txBody>
      </p:sp>
      <p:cxnSp>
        <p:nvCxnSpPr>
          <p:cNvPr id="7" name="Straight Arrow Connector 6">
            <a:extLst>
              <a:ext uri="{FF2B5EF4-FFF2-40B4-BE49-F238E27FC236}">
                <a16:creationId xmlns:a16="http://schemas.microsoft.com/office/drawing/2014/main" id="{118E5DD6-441A-FC43-A186-2129B1B49276}"/>
              </a:ext>
            </a:extLst>
          </p:cNvPr>
          <p:cNvCxnSpPr/>
          <p:nvPr/>
        </p:nvCxnSpPr>
        <p:spPr>
          <a:xfrm>
            <a:off x="9006214" y="3269293"/>
            <a:ext cx="0" cy="98955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099297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8" name="Rectangle 10"/>
          <p:cNvSpPr>
            <a:spLocks noChangeArrowheads="1"/>
          </p:cNvSpPr>
          <p:nvPr/>
        </p:nvSpPr>
        <p:spPr bwMode="auto">
          <a:xfrm>
            <a:off x="3124200" y="1905000"/>
            <a:ext cx="5791200" cy="2590800"/>
          </a:xfrm>
          <a:prstGeom prst="rect">
            <a:avLst/>
          </a:prstGeom>
          <a:solidFill>
            <a:schemeClr val="bg1">
              <a:lumMod val="75000"/>
            </a:schemeClr>
          </a:solidFill>
          <a:ln>
            <a:noFill/>
          </a:ln>
          <a:effectLst/>
        </p:spPr>
        <p:txBody>
          <a:bodyPr wrap="none" anchor="ctr"/>
          <a:lstStyle/>
          <a:p>
            <a:endParaRPr lang="en-US">
              <a:latin typeface="+mj-lt"/>
            </a:endParaRPr>
          </a:p>
        </p:txBody>
      </p:sp>
      <p:sp>
        <p:nvSpPr>
          <p:cNvPr id="314370" name="Rectangle 2"/>
          <p:cNvSpPr>
            <a:spLocks noGrp="1" noChangeArrowheads="1"/>
          </p:cNvSpPr>
          <p:nvPr>
            <p:ph type="title"/>
          </p:nvPr>
        </p:nvSpPr>
        <p:spPr>
          <a:xfrm>
            <a:off x="2209800" y="228600"/>
            <a:ext cx="7772400" cy="1143000"/>
          </a:xfrm>
        </p:spPr>
        <p:txBody>
          <a:bodyPr/>
          <a:lstStyle/>
          <a:p>
            <a:r>
              <a:rPr lang="en-US" dirty="0"/>
              <a:t>Generic Packet Switch</a:t>
            </a:r>
          </a:p>
        </p:txBody>
      </p:sp>
      <p:sp>
        <p:nvSpPr>
          <p:cNvPr id="314374" name="Rectangle 6"/>
          <p:cNvSpPr>
            <a:spLocks noChangeArrowheads="1"/>
          </p:cNvSpPr>
          <p:nvPr/>
        </p:nvSpPr>
        <p:spPr bwMode="auto">
          <a:xfrm>
            <a:off x="3581400" y="2438400"/>
            <a:ext cx="1752600" cy="129540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dirty="0">
                <a:latin typeface="+mj-lt"/>
              </a:rPr>
              <a:t>Lookup</a:t>
            </a:r>
          </a:p>
          <a:p>
            <a:pPr algn="ctr"/>
            <a:r>
              <a:rPr lang="en-US" dirty="0">
                <a:latin typeface="+mj-lt"/>
              </a:rPr>
              <a:t>Address</a:t>
            </a:r>
          </a:p>
        </p:txBody>
      </p:sp>
      <p:sp>
        <p:nvSpPr>
          <p:cNvPr id="314379" name="Line 11"/>
          <p:cNvSpPr>
            <a:spLocks noChangeShapeType="1"/>
          </p:cNvSpPr>
          <p:nvPr/>
        </p:nvSpPr>
        <p:spPr bwMode="auto">
          <a:xfrm>
            <a:off x="1828800" y="3048000"/>
            <a:ext cx="1752600" cy="0"/>
          </a:xfrm>
          <a:prstGeom prst="line">
            <a:avLst/>
          </a:prstGeom>
          <a:noFill/>
          <a:ln w="76200" cap="sq">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nvGrpSpPr>
          <p:cNvPr id="4" name="Group 3"/>
          <p:cNvGrpSpPr/>
          <p:nvPr/>
        </p:nvGrpSpPr>
        <p:grpSpPr>
          <a:xfrm>
            <a:off x="1828800" y="2438400"/>
            <a:ext cx="1447800" cy="381000"/>
            <a:chOff x="304800" y="2438400"/>
            <a:chExt cx="1447800" cy="381000"/>
          </a:xfrm>
        </p:grpSpPr>
        <p:sp>
          <p:nvSpPr>
            <p:cNvPr id="314380" name="Rectangle 12"/>
            <p:cNvSpPr>
              <a:spLocks noChangeArrowheads="1"/>
            </p:cNvSpPr>
            <p:nvPr/>
          </p:nvSpPr>
          <p:spPr bwMode="auto">
            <a:xfrm>
              <a:off x="304800" y="2438400"/>
              <a:ext cx="1447800" cy="38100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r>
                <a:rPr lang="en-US" sz="2000">
                  <a:latin typeface="+mj-lt"/>
                </a:rPr>
                <a:t>Data</a:t>
              </a:r>
            </a:p>
          </p:txBody>
        </p:sp>
        <p:sp>
          <p:nvSpPr>
            <p:cNvPr id="314381" name="Rectangle 13"/>
            <p:cNvSpPr>
              <a:spLocks noChangeArrowheads="1"/>
            </p:cNvSpPr>
            <p:nvPr/>
          </p:nvSpPr>
          <p:spPr bwMode="auto">
            <a:xfrm>
              <a:off x="1219200" y="2438400"/>
              <a:ext cx="533400" cy="381000"/>
            </a:xfrm>
            <a:prstGeom prst="rect">
              <a:avLst/>
            </a:prstGeom>
            <a:solidFill>
              <a:schemeClr val="accent2"/>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2000" dirty="0">
                  <a:solidFill>
                    <a:schemeClr val="bg1"/>
                  </a:solidFill>
                  <a:latin typeface="+mj-lt"/>
                </a:rPr>
                <a:t>H</a:t>
              </a:r>
            </a:p>
          </p:txBody>
        </p:sp>
      </p:grpSp>
      <p:sp>
        <p:nvSpPr>
          <p:cNvPr id="33" name="Line 11"/>
          <p:cNvSpPr>
            <a:spLocks noChangeShapeType="1"/>
          </p:cNvSpPr>
          <p:nvPr/>
        </p:nvSpPr>
        <p:spPr bwMode="auto">
          <a:xfrm>
            <a:off x="6781800" y="3048000"/>
            <a:ext cx="3505200" cy="0"/>
          </a:xfrm>
          <a:prstGeom prst="line">
            <a:avLst/>
          </a:prstGeom>
          <a:noFill/>
          <a:ln w="76200" cap="sq">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nvGrpSpPr>
          <p:cNvPr id="2" name="Group 1"/>
          <p:cNvGrpSpPr/>
          <p:nvPr/>
        </p:nvGrpSpPr>
        <p:grpSpPr>
          <a:xfrm>
            <a:off x="3427414" y="3733800"/>
            <a:ext cx="2165341" cy="2362200"/>
            <a:chOff x="1903413" y="3733800"/>
            <a:chExt cx="2165341" cy="2362200"/>
          </a:xfrm>
        </p:grpSpPr>
        <p:grpSp>
          <p:nvGrpSpPr>
            <p:cNvPr id="314395" name="Group 27"/>
            <p:cNvGrpSpPr>
              <a:grpSpLocks/>
            </p:cNvGrpSpPr>
            <p:nvPr/>
          </p:nvGrpSpPr>
          <p:grpSpPr bwMode="auto">
            <a:xfrm>
              <a:off x="1903413" y="3733800"/>
              <a:ext cx="1754188" cy="2362200"/>
              <a:chOff x="1199" y="2352"/>
              <a:chExt cx="1105" cy="1488"/>
            </a:xfrm>
          </p:grpSpPr>
          <p:grpSp>
            <p:nvGrpSpPr>
              <p:cNvPr id="314394" name="Group 26"/>
              <p:cNvGrpSpPr>
                <a:grpSpLocks/>
              </p:cNvGrpSpPr>
              <p:nvPr/>
            </p:nvGrpSpPr>
            <p:grpSpPr bwMode="auto">
              <a:xfrm>
                <a:off x="1199" y="2352"/>
                <a:ext cx="721" cy="720"/>
                <a:chOff x="1199" y="2352"/>
                <a:chExt cx="721" cy="720"/>
              </a:xfrm>
            </p:grpSpPr>
            <p:sp>
              <p:nvSpPr>
                <p:cNvPr id="314389" name="Line 21"/>
                <p:cNvSpPr>
                  <a:spLocks noChangeShapeType="1"/>
                </p:cNvSpPr>
                <p:nvPr/>
              </p:nvSpPr>
              <p:spPr bwMode="auto">
                <a:xfrm flipH="1">
                  <a:off x="1536" y="2352"/>
                  <a:ext cx="0" cy="720"/>
                </a:xfrm>
                <a:prstGeom prst="line">
                  <a:avLst/>
                </a:prstGeom>
                <a:noFill/>
                <a:ln w="38100" cap="rnd">
                  <a:solidFill>
                    <a:schemeClr val="tx1"/>
                  </a:solidFill>
                  <a:prstDash val="sysDot"/>
                  <a:round/>
                  <a:headEnd type="none" w="sm" len="sm"/>
                  <a:tailEnd type="triangl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14392" name="Text Box 24"/>
                <p:cNvSpPr txBox="1">
                  <a:spLocks noChangeArrowheads="1"/>
                </p:cNvSpPr>
                <p:nvPr/>
              </p:nvSpPr>
              <p:spPr bwMode="auto">
                <a:xfrm>
                  <a:off x="1199" y="2448"/>
                  <a:ext cx="721" cy="368"/>
                </a:xfrm>
                <a:prstGeom prst="rect">
                  <a:avLst/>
                </a:prstGeom>
                <a:solidFill>
                  <a:srgbClr val="BFBFBF"/>
                </a:solidFill>
                <a:ln>
                  <a:noFill/>
                </a:ln>
                <a:effectLst/>
                <a:extLs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lgn="ctr"/>
                  <a:r>
                    <a:rPr lang="en-US" sz="1600" dirty="0">
                      <a:latin typeface="+mj-lt"/>
                    </a:rPr>
                    <a:t>Destination</a:t>
                  </a:r>
                </a:p>
                <a:p>
                  <a:pPr algn="ctr"/>
                  <a:r>
                    <a:rPr lang="en-US" sz="1600" dirty="0">
                      <a:latin typeface="+mj-lt"/>
                    </a:rPr>
                    <a:t>Address</a:t>
                  </a:r>
                </a:p>
              </p:txBody>
            </p:sp>
          </p:grpSp>
          <p:sp>
            <p:nvSpPr>
              <p:cNvPr id="314387" name="Rectangle 19"/>
              <p:cNvSpPr>
                <a:spLocks noChangeArrowheads="1"/>
              </p:cNvSpPr>
              <p:nvPr/>
            </p:nvSpPr>
            <p:spPr bwMode="auto">
              <a:xfrm>
                <a:off x="1392" y="3072"/>
                <a:ext cx="912" cy="768"/>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dirty="0">
                    <a:latin typeface="+mj-lt"/>
                  </a:rPr>
                  <a:t>Forwarding</a:t>
                </a:r>
              </a:p>
              <a:p>
                <a:pPr algn="ctr"/>
                <a:r>
                  <a:rPr lang="en-US" dirty="0">
                    <a:latin typeface="+mj-lt"/>
                  </a:rPr>
                  <a:t>Table</a:t>
                </a:r>
              </a:p>
            </p:txBody>
          </p:sp>
        </p:grpSp>
        <p:grpSp>
          <p:nvGrpSpPr>
            <p:cNvPr id="314396" name="Group 28"/>
            <p:cNvGrpSpPr>
              <a:grpSpLocks/>
            </p:cNvGrpSpPr>
            <p:nvPr/>
          </p:nvGrpSpPr>
          <p:grpSpPr bwMode="auto">
            <a:xfrm>
              <a:off x="3011482" y="3733800"/>
              <a:ext cx="1057272" cy="1143000"/>
              <a:chOff x="1897" y="2352"/>
              <a:chExt cx="666" cy="720"/>
            </a:xfrm>
            <a:solidFill>
              <a:srgbClr val="BFBFBF"/>
            </a:solidFill>
          </p:grpSpPr>
          <p:sp>
            <p:nvSpPr>
              <p:cNvPr id="314391" name="Line 23"/>
              <p:cNvSpPr>
                <a:spLocks noChangeShapeType="1"/>
              </p:cNvSpPr>
              <p:nvPr/>
            </p:nvSpPr>
            <p:spPr bwMode="auto">
              <a:xfrm flipH="1" flipV="1">
                <a:off x="2160" y="2352"/>
                <a:ext cx="0" cy="720"/>
              </a:xfrm>
              <a:prstGeom prst="line">
                <a:avLst/>
              </a:prstGeom>
              <a:grpFill/>
              <a:ln w="38100" cap="rnd">
                <a:solidFill>
                  <a:schemeClr val="tx1"/>
                </a:solidFill>
                <a:prstDash val="sysDot"/>
                <a:round/>
                <a:headEnd type="none" w="sm" len="sm"/>
                <a:tailEnd type="triangl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14393" name="Text Box 25"/>
              <p:cNvSpPr txBox="1">
                <a:spLocks noChangeArrowheads="1"/>
              </p:cNvSpPr>
              <p:nvPr/>
            </p:nvSpPr>
            <p:spPr bwMode="auto">
              <a:xfrm>
                <a:off x="1897" y="2523"/>
                <a:ext cx="666" cy="213"/>
              </a:xfrm>
              <a:prstGeom prst="rect">
                <a:avLst/>
              </a:prstGeom>
              <a:grpFill/>
              <a:ln>
                <a:noFill/>
              </a:ln>
              <a:effectLst/>
              <a:extLs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dirty="0">
                    <a:latin typeface="+mj-lt"/>
                  </a:rPr>
                  <a:t>Egress link</a:t>
                </a:r>
              </a:p>
            </p:txBody>
          </p:sp>
        </p:grpSp>
      </p:grpSp>
      <p:sp>
        <p:nvSpPr>
          <p:cNvPr id="314375" name="Rectangle 7"/>
          <p:cNvSpPr>
            <a:spLocks noChangeArrowheads="1"/>
          </p:cNvSpPr>
          <p:nvPr/>
        </p:nvSpPr>
        <p:spPr bwMode="auto">
          <a:xfrm>
            <a:off x="7132638" y="2438400"/>
            <a:ext cx="1371600" cy="1265238"/>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a:latin typeface="+mj-lt"/>
              </a:rPr>
              <a:t>Queue</a:t>
            </a:r>
          </a:p>
          <a:p>
            <a:pPr algn="ctr"/>
            <a:r>
              <a:rPr lang="en-US">
                <a:latin typeface="+mj-lt"/>
              </a:rPr>
              <a:t>Packet</a:t>
            </a:r>
          </a:p>
        </p:txBody>
      </p:sp>
      <p:grpSp>
        <p:nvGrpSpPr>
          <p:cNvPr id="3" name="Group 2"/>
          <p:cNvGrpSpPr/>
          <p:nvPr/>
        </p:nvGrpSpPr>
        <p:grpSpPr>
          <a:xfrm>
            <a:off x="7056438" y="3733800"/>
            <a:ext cx="1447800" cy="2362200"/>
            <a:chOff x="5532438" y="3733800"/>
            <a:chExt cx="1447800" cy="2362200"/>
          </a:xfrm>
        </p:grpSpPr>
        <p:grpSp>
          <p:nvGrpSpPr>
            <p:cNvPr id="314408" name="Group 40"/>
            <p:cNvGrpSpPr>
              <a:grpSpLocks/>
            </p:cNvGrpSpPr>
            <p:nvPr/>
          </p:nvGrpSpPr>
          <p:grpSpPr bwMode="auto">
            <a:xfrm>
              <a:off x="5532438" y="3733800"/>
              <a:ext cx="1447800" cy="2362200"/>
              <a:chOff x="3485" y="2112"/>
              <a:chExt cx="912" cy="1488"/>
            </a:xfrm>
          </p:grpSpPr>
          <p:sp>
            <p:nvSpPr>
              <p:cNvPr id="314400" name="Rectangle 32"/>
              <p:cNvSpPr>
                <a:spLocks noChangeArrowheads="1"/>
              </p:cNvSpPr>
              <p:nvPr/>
            </p:nvSpPr>
            <p:spPr bwMode="auto">
              <a:xfrm>
                <a:off x="3485" y="2832"/>
                <a:ext cx="912" cy="768"/>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a:latin typeface="+mj-lt"/>
                  </a:rPr>
                  <a:t>Buffer</a:t>
                </a:r>
              </a:p>
              <a:p>
                <a:pPr algn="ctr"/>
                <a:r>
                  <a:rPr lang="en-US">
                    <a:latin typeface="+mj-lt"/>
                  </a:rPr>
                  <a:t>Memory</a:t>
                </a:r>
              </a:p>
            </p:txBody>
          </p:sp>
          <p:sp>
            <p:nvSpPr>
              <p:cNvPr id="314402" name="Line 34"/>
              <p:cNvSpPr>
                <a:spLocks noChangeShapeType="1"/>
              </p:cNvSpPr>
              <p:nvPr/>
            </p:nvSpPr>
            <p:spPr bwMode="auto">
              <a:xfrm flipH="1">
                <a:off x="3744" y="2112"/>
                <a:ext cx="0" cy="720"/>
              </a:xfrm>
              <a:prstGeom prst="line">
                <a:avLst/>
              </a:prstGeom>
              <a:noFill/>
              <a:ln w="57150">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sp>
          <p:nvSpPr>
            <p:cNvPr id="314405" name="Line 37"/>
            <p:cNvSpPr>
              <a:spLocks noChangeShapeType="1"/>
            </p:cNvSpPr>
            <p:nvPr/>
          </p:nvSpPr>
          <p:spPr bwMode="auto">
            <a:xfrm flipH="1" flipV="1">
              <a:off x="6629400" y="3733800"/>
              <a:ext cx="0" cy="1143000"/>
            </a:xfrm>
            <a:prstGeom prst="line">
              <a:avLst/>
            </a:prstGeom>
            <a:noFill/>
            <a:ln w="57150">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sp>
        <p:nvSpPr>
          <p:cNvPr id="314376" name="Rectangle 8"/>
          <p:cNvSpPr>
            <a:spLocks noChangeArrowheads="1"/>
          </p:cNvSpPr>
          <p:nvPr/>
        </p:nvSpPr>
        <p:spPr bwMode="auto">
          <a:xfrm>
            <a:off x="5334000" y="2438400"/>
            <a:ext cx="1447800" cy="129540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a:latin typeface="+mj-lt"/>
              </a:rPr>
              <a:t>Update</a:t>
            </a:r>
          </a:p>
          <a:p>
            <a:pPr algn="ctr"/>
            <a:r>
              <a:rPr lang="en-US">
                <a:latin typeface="+mj-lt"/>
              </a:rPr>
              <a:t>Header</a:t>
            </a:r>
          </a:p>
        </p:txBody>
      </p:sp>
    </p:spTree>
    <p:extLst>
      <p:ext uri="{BB962C8B-B14F-4D97-AF65-F5344CB8AC3E}">
        <p14:creationId xmlns:p14="http://schemas.microsoft.com/office/powerpoint/2010/main" val="4162504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71" name="Rectangle 3"/>
          <p:cNvSpPr>
            <a:spLocks noGrp="1" noChangeArrowheads="1"/>
          </p:cNvSpPr>
          <p:nvPr>
            <p:ph type="title"/>
          </p:nvPr>
        </p:nvSpPr>
        <p:spPr>
          <a:xfrm>
            <a:off x="2209800" y="228600"/>
            <a:ext cx="7772400" cy="1143000"/>
          </a:xfrm>
        </p:spPr>
        <p:txBody>
          <a:bodyPr/>
          <a:lstStyle/>
          <a:p>
            <a:r>
              <a:rPr lang="en-US" dirty="0">
                <a:latin typeface="+mj-lt"/>
              </a:rPr>
              <a:t>Generic Packet Switch</a:t>
            </a:r>
          </a:p>
        </p:txBody>
      </p:sp>
      <p:grpSp>
        <p:nvGrpSpPr>
          <p:cNvPr id="365600" name="Group 32"/>
          <p:cNvGrpSpPr>
            <a:grpSpLocks/>
          </p:cNvGrpSpPr>
          <p:nvPr/>
        </p:nvGrpSpPr>
        <p:grpSpPr bwMode="auto">
          <a:xfrm>
            <a:off x="3657600" y="1295400"/>
            <a:ext cx="2057400" cy="1524000"/>
            <a:chOff x="1104" y="816"/>
            <a:chExt cx="1296" cy="960"/>
          </a:xfrm>
        </p:grpSpPr>
        <p:sp>
          <p:nvSpPr>
            <p:cNvPr id="365570" name="Rectangle 2"/>
            <p:cNvSpPr>
              <a:spLocks noChangeArrowheads="1"/>
            </p:cNvSpPr>
            <p:nvPr/>
          </p:nvSpPr>
          <p:spPr bwMode="auto">
            <a:xfrm>
              <a:off x="1104" y="816"/>
              <a:ext cx="1296" cy="960"/>
            </a:xfrm>
            <a:prstGeom prst="rect">
              <a:avLst/>
            </a:prstGeom>
            <a:noFill/>
            <a:ln>
              <a:solidFill>
                <a:schemeClr val="bg1">
                  <a:lumMod val="75000"/>
                </a:schemeClr>
              </a:solidFill>
            </a:ln>
            <a:effectLst/>
            <a:extLs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572" name="Rectangle 4"/>
            <p:cNvSpPr>
              <a:spLocks noChangeArrowheads="1"/>
            </p:cNvSpPr>
            <p:nvPr/>
          </p:nvSpPr>
          <p:spPr bwMode="auto">
            <a:xfrm>
              <a:off x="1200" y="1014"/>
              <a:ext cx="550"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sz="1000" dirty="0">
                  <a:latin typeface="+mj-lt"/>
                </a:rPr>
                <a:t>Lookup</a:t>
              </a:r>
            </a:p>
            <a:p>
              <a:pPr algn="ctr"/>
              <a:r>
                <a:rPr lang="en-US" sz="1000" dirty="0">
                  <a:latin typeface="+mj-lt"/>
                </a:rPr>
                <a:t>Address</a:t>
              </a:r>
            </a:p>
          </p:txBody>
        </p:sp>
        <p:sp>
          <p:nvSpPr>
            <p:cNvPr id="365573" name="Rectangle 5"/>
            <p:cNvSpPr>
              <a:spLocks noChangeArrowheads="1"/>
            </p:cNvSpPr>
            <p:nvPr/>
          </p:nvSpPr>
          <p:spPr bwMode="auto">
            <a:xfrm>
              <a:off x="1750" y="1014"/>
              <a:ext cx="454"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sz="1000">
                  <a:latin typeface="+mj-lt"/>
                </a:rPr>
                <a:t>Update</a:t>
              </a:r>
            </a:p>
            <a:p>
              <a:pPr algn="ctr"/>
              <a:r>
                <a:rPr lang="en-US" sz="1000">
                  <a:latin typeface="+mj-lt"/>
                </a:rPr>
                <a:t>Header</a:t>
              </a:r>
            </a:p>
          </p:txBody>
        </p:sp>
        <p:sp>
          <p:nvSpPr>
            <p:cNvPr id="365574" name="Text Box 6"/>
            <p:cNvSpPr txBox="1">
              <a:spLocks noChangeArrowheads="1"/>
            </p:cNvSpPr>
            <p:nvPr/>
          </p:nvSpPr>
          <p:spPr bwMode="auto">
            <a:xfrm>
              <a:off x="1248" y="864"/>
              <a:ext cx="116" cy="17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endParaRPr lang="en-US" sz="1200" dirty="0">
                <a:latin typeface="+mj-lt"/>
              </a:endParaRPr>
            </a:p>
          </p:txBody>
        </p:sp>
        <p:sp>
          <p:nvSpPr>
            <p:cNvPr id="365585" name="Rectangle 17"/>
            <p:cNvSpPr>
              <a:spLocks noChangeArrowheads="1"/>
            </p:cNvSpPr>
            <p:nvPr/>
          </p:nvSpPr>
          <p:spPr bwMode="auto">
            <a:xfrm>
              <a:off x="1259" y="1433"/>
              <a:ext cx="421" cy="247"/>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dirty="0">
                  <a:latin typeface="+mj-lt"/>
                </a:rPr>
                <a:t>Forwarding</a:t>
              </a:r>
            </a:p>
            <a:p>
              <a:pPr algn="ctr"/>
              <a:r>
                <a:rPr lang="en-US" sz="1000" dirty="0">
                  <a:latin typeface="+mj-lt"/>
                </a:rPr>
                <a:t>Table</a:t>
              </a:r>
            </a:p>
          </p:txBody>
        </p:sp>
        <p:sp>
          <p:nvSpPr>
            <p:cNvPr id="365587" name="Line 19"/>
            <p:cNvSpPr>
              <a:spLocks noChangeShapeType="1"/>
            </p:cNvSpPr>
            <p:nvPr/>
          </p:nvSpPr>
          <p:spPr bwMode="auto">
            <a:xfrm>
              <a:off x="1355" y="1248"/>
              <a:ext cx="0"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590" name="Line 22"/>
            <p:cNvSpPr>
              <a:spLocks noChangeShapeType="1"/>
            </p:cNvSpPr>
            <p:nvPr/>
          </p:nvSpPr>
          <p:spPr bwMode="auto">
            <a:xfrm flipH="1" flipV="1">
              <a:off x="1547" y="1248"/>
              <a:ext cx="8"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grpSp>
        <p:nvGrpSpPr>
          <p:cNvPr id="365601" name="Group 33"/>
          <p:cNvGrpSpPr>
            <a:grpSpLocks/>
          </p:cNvGrpSpPr>
          <p:nvPr/>
        </p:nvGrpSpPr>
        <p:grpSpPr bwMode="auto">
          <a:xfrm>
            <a:off x="3657600" y="2895600"/>
            <a:ext cx="2057400" cy="1524000"/>
            <a:chOff x="1104" y="816"/>
            <a:chExt cx="1296" cy="960"/>
          </a:xfrm>
        </p:grpSpPr>
        <p:sp>
          <p:nvSpPr>
            <p:cNvPr id="365602" name="Rectangle 34"/>
            <p:cNvSpPr>
              <a:spLocks noChangeArrowheads="1"/>
            </p:cNvSpPr>
            <p:nvPr/>
          </p:nvSpPr>
          <p:spPr bwMode="auto">
            <a:xfrm>
              <a:off x="1104" y="816"/>
              <a:ext cx="1296" cy="960"/>
            </a:xfrm>
            <a:prstGeom prst="rect">
              <a:avLst/>
            </a:prstGeom>
            <a:noFill/>
            <a:ln>
              <a:solidFill>
                <a:schemeClr val="bg1">
                  <a:lumMod val="75000"/>
                </a:schemeClr>
              </a:solidFill>
            </a:ln>
            <a:effectLst/>
            <a:extLs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03" name="Rectangle 35"/>
            <p:cNvSpPr>
              <a:spLocks noChangeArrowheads="1"/>
            </p:cNvSpPr>
            <p:nvPr/>
          </p:nvSpPr>
          <p:spPr bwMode="auto">
            <a:xfrm>
              <a:off x="1200" y="1014"/>
              <a:ext cx="550"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sz="1000" dirty="0">
                  <a:latin typeface="+mj-lt"/>
                </a:rPr>
                <a:t>Lookup</a:t>
              </a:r>
            </a:p>
            <a:p>
              <a:pPr algn="ctr"/>
              <a:r>
                <a:rPr lang="en-US" sz="1000" dirty="0">
                  <a:latin typeface="+mj-lt"/>
                </a:rPr>
                <a:t>Address</a:t>
              </a:r>
            </a:p>
          </p:txBody>
        </p:sp>
        <p:sp>
          <p:nvSpPr>
            <p:cNvPr id="365604" name="Rectangle 36"/>
            <p:cNvSpPr>
              <a:spLocks noChangeArrowheads="1"/>
            </p:cNvSpPr>
            <p:nvPr/>
          </p:nvSpPr>
          <p:spPr bwMode="auto">
            <a:xfrm>
              <a:off x="1750" y="1014"/>
              <a:ext cx="454"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sz="1000">
                  <a:latin typeface="+mj-lt"/>
                </a:rPr>
                <a:t>Update</a:t>
              </a:r>
            </a:p>
            <a:p>
              <a:pPr algn="ctr"/>
              <a:r>
                <a:rPr lang="en-US" sz="1000">
                  <a:latin typeface="+mj-lt"/>
                </a:rPr>
                <a:t>Header</a:t>
              </a:r>
            </a:p>
          </p:txBody>
        </p:sp>
        <p:sp>
          <p:nvSpPr>
            <p:cNvPr id="365605" name="Text Box 37"/>
            <p:cNvSpPr txBox="1">
              <a:spLocks noChangeArrowheads="1"/>
            </p:cNvSpPr>
            <p:nvPr/>
          </p:nvSpPr>
          <p:spPr bwMode="auto">
            <a:xfrm>
              <a:off x="1248" y="864"/>
              <a:ext cx="116" cy="17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endParaRPr lang="en-US" sz="1200" dirty="0">
                <a:latin typeface="+mj-lt"/>
              </a:endParaRPr>
            </a:p>
          </p:txBody>
        </p:sp>
        <p:sp>
          <p:nvSpPr>
            <p:cNvPr id="365606" name="Rectangle 38"/>
            <p:cNvSpPr>
              <a:spLocks noChangeArrowheads="1"/>
            </p:cNvSpPr>
            <p:nvPr/>
          </p:nvSpPr>
          <p:spPr bwMode="auto">
            <a:xfrm>
              <a:off x="1259" y="1433"/>
              <a:ext cx="421" cy="247"/>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dirty="0">
                  <a:latin typeface="+mj-lt"/>
                </a:rPr>
                <a:t>Forwarding</a:t>
              </a:r>
            </a:p>
            <a:p>
              <a:pPr algn="ctr"/>
              <a:r>
                <a:rPr lang="en-US" sz="1000" dirty="0">
                  <a:latin typeface="+mj-lt"/>
                </a:rPr>
                <a:t>Table</a:t>
              </a:r>
            </a:p>
          </p:txBody>
        </p:sp>
        <p:sp>
          <p:nvSpPr>
            <p:cNvPr id="365607" name="Line 39"/>
            <p:cNvSpPr>
              <a:spLocks noChangeShapeType="1"/>
            </p:cNvSpPr>
            <p:nvPr/>
          </p:nvSpPr>
          <p:spPr bwMode="auto">
            <a:xfrm>
              <a:off x="1355" y="1248"/>
              <a:ext cx="0"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08" name="Line 40"/>
            <p:cNvSpPr>
              <a:spLocks noChangeShapeType="1"/>
            </p:cNvSpPr>
            <p:nvPr/>
          </p:nvSpPr>
          <p:spPr bwMode="auto">
            <a:xfrm flipH="1" flipV="1">
              <a:off x="1547" y="1248"/>
              <a:ext cx="8"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grpSp>
        <p:nvGrpSpPr>
          <p:cNvPr id="365609" name="Group 41"/>
          <p:cNvGrpSpPr>
            <a:grpSpLocks/>
          </p:cNvGrpSpPr>
          <p:nvPr/>
        </p:nvGrpSpPr>
        <p:grpSpPr bwMode="auto">
          <a:xfrm>
            <a:off x="3657600" y="4953000"/>
            <a:ext cx="2057400" cy="1524000"/>
            <a:chOff x="1104" y="816"/>
            <a:chExt cx="1296" cy="960"/>
          </a:xfrm>
        </p:grpSpPr>
        <p:sp>
          <p:nvSpPr>
            <p:cNvPr id="365610" name="Rectangle 42"/>
            <p:cNvSpPr>
              <a:spLocks noChangeArrowheads="1"/>
            </p:cNvSpPr>
            <p:nvPr/>
          </p:nvSpPr>
          <p:spPr bwMode="auto">
            <a:xfrm>
              <a:off x="1104" y="816"/>
              <a:ext cx="1296" cy="960"/>
            </a:xfrm>
            <a:prstGeom prst="rect">
              <a:avLst/>
            </a:prstGeom>
            <a:noFill/>
            <a:ln>
              <a:solidFill>
                <a:schemeClr val="bg1">
                  <a:lumMod val="75000"/>
                </a:schemeClr>
              </a:solidFill>
            </a:ln>
            <a:effectLst/>
            <a:extLs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11" name="Rectangle 43"/>
            <p:cNvSpPr>
              <a:spLocks noChangeArrowheads="1"/>
            </p:cNvSpPr>
            <p:nvPr/>
          </p:nvSpPr>
          <p:spPr bwMode="auto">
            <a:xfrm>
              <a:off x="1200" y="1014"/>
              <a:ext cx="550"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sz="1000" dirty="0">
                  <a:latin typeface="+mj-lt"/>
                </a:rPr>
                <a:t>Lookup</a:t>
              </a:r>
            </a:p>
            <a:p>
              <a:pPr algn="ctr"/>
              <a:r>
                <a:rPr lang="en-US" sz="1000" dirty="0">
                  <a:latin typeface="+mj-lt"/>
                </a:rPr>
                <a:t>Address</a:t>
              </a:r>
            </a:p>
          </p:txBody>
        </p:sp>
        <p:sp>
          <p:nvSpPr>
            <p:cNvPr id="365612" name="Rectangle 44"/>
            <p:cNvSpPr>
              <a:spLocks noChangeArrowheads="1"/>
            </p:cNvSpPr>
            <p:nvPr/>
          </p:nvSpPr>
          <p:spPr bwMode="auto">
            <a:xfrm>
              <a:off x="1750" y="1014"/>
              <a:ext cx="454"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sz="1000">
                  <a:latin typeface="+mj-lt"/>
                </a:rPr>
                <a:t>Update</a:t>
              </a:r>
            </a:p>
            <a:p>
              <a:pPr algn="ctr"/>
              <a:r>
                <a:rPr lang="en-US" sz="1000">
                  <a:latin typeface="+mj-lt"/>
                </a:rPr>
                <a:t>Header</a:t>
              </a:r>
            </a:p>
          </p:txBody>
        </p:sp>
        <p:sp>
          <p:nvSpPr>
            <p:cNvPr id="365613" name="Text Box 45"/>
            <p:cNvSpPr txBox="1">
              <a:spLocks noChangeArrowheads="1"/>
            </p:cNvSpPr>
            <p:nvPr/>
          </p:nvSpPr>
          <p:spPr bwMode="auto">
            <a:xfrm>
              <a:off x="1248" y="864"/>
              <a:ext cx="116" cy="17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endParaRPr lang="en-US" sz="1200" dirty="0">
                <a:latin typeface="+mj-lt"/>
              </a:endParaRPr>
            </a:p>
          </p:txBody>
        </p:sp>
        <p:sp>
          <p:nvSpPr>
            <p:cNvPr id="365614" name="Rectangle 46"/>
            <p:cNvSpPr>
              <a:spLocks noChangeArrowheads="1"/>
            </p:cNvSpPr>
            <p:nvPr/>
          </p:nvSpPr>
          <p:spPr bwMode="auto">
            <a:xfrm>
              <a:off x="1259" y="1433"/>
              <a:ext cx="421" cy="247"/>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dirty="0">
                  <a:latin typeface="+mj-lt"/>
                </a:rPr>
                <a:t>Forwarding</a:t>
              </a:r>
            </a:p>
            <a:p>
              <a:pPr algn="ctr"/>
              <a:r>
                <a:rPr lang="en-US" sz="1000" dirty="0">
                  <a:latin typeface="+mj-lt"/>
                </a:rPr>
                <a:t>Table</a:t>
              </a:r>
            </a:p>
          </p:txBody>
        </p:sp>
        <p:sp>
          <p:nvSpPr>
            <p:cNvPr id="365615" name="Line 47"/>
            <p:cNvSpPr>
              <a:spLocks noChangeShapeType="1"/>
            </p:cNvSpPr>
            <p:nvPr/>
          </p:nvSpPr>
          <p:spPr bwMode="auto">
            <a:xfrm>
              <a:off x="1355" y="1248"/>
              <a:ext cx="0"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16" name="Line 48"/>
            <p:cNvSpPr>
              <a:spLocks noChangeShapeType="1"/>
            </p:cNvSpPr>
            <p:nvPr/>
          </p:nvSpPr>
          <p:spPr bwMode="auto">
            <a:xfrm flipH="1" flipV="1">
              <a:off x="1547" y="1248"/>
              <a:ext cx="8"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sp>
        <p:nvSpPr>
          <p:cNvPr id="365617" name="Line 49"/>
          <p:cNvSpPr>
            <a:spLocks noChangeShapeType="1"/>
          </p:cNvSpPr>
          <p:nvPr/>
        </p:nvSpPr>
        <p:spPr bwMode="auto">
          <a:xfrm>
            <a:off x="4191000" y="4495800"/>
            <a:ext cx="0" cy="457200"/>
          </a:xfrm>
          <a:prstGeom prst="line">
            <a:avLst/>
          </a:prstGeom>
          <a:noFill/>
          <a:ln w="38100" cap="rnd">
            <a:solidFill>
              <a:schemeClr val="tx1"/>
            </a:solidFill>
            <a:prstDash val="sysDot"/>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18" name="Line 50"/>
          <p:cNvSpPr>
            <a:spLocks noChangeShapeType="1"/>
          </p:cNvSpPr>
          <p:nvPr/>
        </p:nvSpPr>
        <p:spPr bwMode="auto">
          <a:xfrm>
            <a:off x="5181600" y="4495800"/>
            <a:ext cx="0" cy="457200"/>
          </a:xfrm>
          <a:prstGeom prst="line">
            <a:avLst/>
          </a:prstGeom>
          <a:noFill/>
          <a:ln w="38100" cap="rnd">
            <a:solidFill>
              <a:schemeClr val="tx1"/>
            </a:solidFill>
            <a:prstDash val="sysDot"/>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576" name="Line 8"/>
          <p:cNvSpPr>
            <a:spLocks noChangeShapeType="1"/>
          </p:cNvSpPr>
          <p:nvPr/>
        </p:nvSpPr>
        <p:spPr bwMode="auto">
          <a:xfrm>
            <a:off x="2057400" y="1828800"/>
            <a:ext cx="1752600" cy="0"/>
          </a:xfrm>
          <a:prstGeom prst="line">
            <a:avLst/>
          </a:prstGeom>
          <a:noFill/>
          <a:ln w="38100" cap="sq">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19" name="Line 51"/>
          <p:cNvSpPr>
            <a:spLocks noChangeShapeType="1"/>
          </p:cNvSpPr>
          <p:nvPr/>
        </p:nvSpPr>
        <p:spPr bwMode="auto">
          <a:xfrm>
            <a:off x="2057400" y="3429000"/>
            <a:ext cx="1752600" cy="0"/>
          </a:xfrm>
          <a:prstGeom prst="line">
            <a:avLst/>
          </a:prstGeom>
          <a:noFill/>
          <a:ln w="38100" cap="sq">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22" name="Line 54"/>
          <p:cNvSpPr>
            <a:spLocks noChangeShapeType="1"/>
          </p:cNvSpPr>
          <p:nvPr/>
        </p:nvSpPr>
        <p:spPr bwMode="auto">
          <a:xfrm>
            <a:off x="2057400" y="5486400"/>
            <a:ext cx="1752600" cy="0"/>
          </a:xfrm>
          <a:prstGeom prst="line">
            <a:avLst/>
          </a:prstGeom>
          <a:noFill/>
          <a:ln w="38100" cap="sq">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27" name="Rectangle 59"/>
          <p:cNvSpPr>
            <a:spLocks noChangeArrowheads="1"/>
          </p:cNvSpPr>
          <p:nvPr/>
        </p:nvSpPr>
        <p:spPr bwMode="auto">
          <a:xfrm>
            <a:off x="6858000" y="1295400"/>
            <a:ext cx="2057400" cy="1524000"/>
          </a:xfrm>
          <a:prstGeom prst="rect">
            <a:avLst/>
          </a:prstGeom>
          <a:noFill/>
          <a:ln>
            <a:solidFill>
              <a:schemeClr val="bg1">
                <a:lumMod val="75000"/>
              </a:schemeClr>
            </a:solidFill>
          </a:ln>
          <a:effectLst/>
          <a:extLs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592" name="Rectangle 24"/>
          <p:cNvSpPr>
            <a:spLocks noChangeArrowheads="1"/>
          </p:cNvSpPr>
          <p:nvPr/>
        </p:nvSpPr>
        <p:spPr bwMode="auto">
          <a:xfrm>
            <a:off x="7467600" y="1447801"/>
            <a:ext cx="895350" cy="500063"/>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sz="1400" dirty="0">
                <a:latin typeface="+mj-lt"/>
              </a:rPr>
              <a:t>Queue</a:t>
            </a:r>
          </a:p>
          <a:p>
            <a:pPr algn="ctr"/>
            <a:r>
              <a:rPr lang="en-US" sz="1400" dirty="0">
                <a:latin typeface="+mj-lt"/>
              </a:rPr>
              <a:t>Packet</a:t>
            </a:r>
          </a:p>
        </p:txBody>
      </p:sp>
      <p:sp>
        <p:nvSpPr>
          <p:cNvPr id="365594" name="Rectangle 26"/>
          <p:cNvSpPr>
            <a:spLocks noChangeArrowheads="1"/>
          </p:cNvSpPr>
          <p:nvPr/>
        </p:nvSpPr>
        <p:spPr bwMode="auto">
          <a:xfrm>
            <a:off x="7570788" y="2262188"/>
            <a:ext cx="658812" cy="404812"/>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a:latin typeface="+mj-lt"/>
              </a:rPr>
              <a:t>Buffer</a:t>
            </a:r>
          </a:p>
          <a:p>
            <a:pPr algn="ctr"/>
            <a:r>
              <a:rPr lang="en-US" sz="1000">
                <a:latin typeface="+mj-lt"/>
              </a:rPr>
              <a:t>Memory</a:t>
            </a:r>
          </a:p>
        </p:txBody>
      </p:sp>
      <p:sp>
        <p:nvSpPr>
          <p:cNvPr id="365595" name="Line 27"/>
          <p:cNvSpPr>
            <a:spLocks noChangeShapeType="1"/>
          </p:cNvSpPr>
          <p:nvPr/>
        </p:nvSpPr>
        <p:spPr bwMode="auto">
          <a:xfrm>
            <a:off x="7667625" y="1960564"/>
            <a:ext cx="0" cy="301625"/>
          </a:xfrm>
          <a:prstGeom prst="line">
            <a:avLst/>
          </a:prstGeom>
          <a:noFill/>
          <a:ln w="28575">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596" name="Line 28"/>
          <p:cNvSpPr>
            <a:spLocks noChangeShapeType="1"/>
          </p:cNvSpPr>
          <p:nvPr/>
        </p:nvSpPr>
        <p:spPr bwMode="auto">
          <a:xfrm flipV="1">
            <a:off x="8113713" y="1960564"/>
            <a:ext cx="0" cy="300037"/>
          </a:xfrm>
          <a:prstGeom prst="line">
            <a:avLst/>
          </a:prstGeom>
          <a:noFill/>
          <a:ln w="28575">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34" name="Line 66"/>
          <p:cNvSpPr>
            <a:spLocks noChangeShapeType="1"/>
          </p:cNvSpPr>
          <p:nvPr/>
        </p:nvSpPr>
        <p:spPr bwMode="auto">
          <a:xfrm>
            <a:off x="8382000" y="1752600"/>
            <a:ext cx="1447800" cy="0"/>
          </a:xfrm>
          <a:prstGeom prst="line">
            <a:avLst/>
          </a:prstGeom>
          <a:noFill/>
          <a:ln w="38100" cap="sq">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37" name="Rectangle 69"/>
          <p:cNvSpPr>
            <a:spLocks noChangeArrowheads="1"/>
          </p:cNvSpPr>
          <p:nvPr/>
        </p:nvSpPr>
        <p:spPr bwMode="auto">
          <a:xfrm>
            <a:off x="6858000" y="2895600"/>
            <a:ext cx="2057400" cy="1524000"/>
          </a:xfrm>
          <a:prstGeom prst="rect">
            <a:avLst/>
          </a:prstGeom>
          <a:noFill/>
          <a:ln>
            <a:solidFill>
              <a:schemeClr val="bg1">
                <a:lumMod val="75000"/>
              </a:schemeClr>
            </a:solidFill>
          </a:ln>
          <a:effectLst/>
          <a:extLs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38" name="Rectangle 70"/>
          <p:cNvSpPr>
            <a:spLocks noChangeArrowheads="1"/>
          </p:cNvSpPr>
          <p:nvPr/>
        </p:nvSpPr>
        <p:spPr bwMode="auto">
          <a:xfrm>
            <a:off x="7467600" y="3048001"/>
            <a:ext cx="895350" cy="500063"/>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sz="1400" dirty="0">
                <a:latin typeface="+mj-lt"/>
              </a:rPr>
              <a:t>Queue</a:t>
            </a:r>
          </a:p>
          <a:p>
            <a:pPr algn="ctr"/>
            <a:r>
              <a:rPr lang="en-US" sz="1400" dirty="0">
                <a:latin typeface="+mj-lt"/>
              </a:rPr>
              <a:t>Packet</a:t>
            </a:r>
          </a:p>
        </p:txBody>
      </p:sp>
      <p:sp>
        <p:nvSpPr>
          <p:cNvPr id="365639" name="Rectangle 71"/>
          <p:cNvSpPr>
            <a:spLocks noChangeArrowheads="1"/>
          </p:cNvSpPr>
          <p:nvPr/>
        </p:nvSpPr>
        <p:spPr bwMode="auto">
          <a:xfrm>
            <a:off x="7570788" y="3862388"/>
            <a:ext cx="658812" cy="404812"/>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a:latin typeface="+mj-lt"/>
              </a:rPr>
              <a:t>Buffer</a:t>
            </a:r>
          </a:p>
          <a:p>
            <a:pPr algn="ctr"/>
            <a:r>
              <a:rPr lang="en-US" sz="1000">
                <a:latin typeface="+mj-lt"/>
              </a:rPr>
              <a:t>Memory</a:t>
            </a:r>
          </a:p>
        </p:txBody>
      </p:sp>
      <p:sp>
        <p:nvSpPr>
          <p:cNvPr id="365640" name="Line 72"/>
          <p:cNvSpPr>
            <a:spLocks noChangeShapeType="1"/>
          </p:cNvSpPr>
          <p:nvPr/>
        </p:nvSpPr>
        <p:spPr bwMode="auto">
          <a:xfrm>
            <a:off x="7667625" y="3560764"/>
            <a:ext cx="0" cy="301625"/>
          </a:xfrm>
          <a:prstGeom prst="line">
            <a:avLst/>
          </a:prstGeom>
          <a:noFill/>
          <a:ln w="28575">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41" name="Line 73"/>
          <p:cNvSpPr>
            <a:spLocks noChangeShapeType="1"/>
          </p:cNvSpPr>
          <p:nvPr/>
        </p:nvSpPr>
        <p:spPr bwMode="auto">
          <a:xfrm flipV="1">
            <a:off x="8113713" y="3560764"/>
            <a:ext cx="0" cy="300037"/>
          </a:xfrm>
          <a:prstGeom prst="line">
            <a:avLst/>
          </a:prstGeom>
          <a:noFill/>
          <a:ln w="28575">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42" name="Line 74"/>
          <p:cNvSpPr>
            <a:spLocks noChangeShapeType="1"/>
          </p:cNvSpPr>
          <p:nvPr/>
        </p:nvSpPr>
        <p:spPr bwMode="auto">
          <a:xfrm>
            <a:off x="8382000" y="3352800"/>
            <a:ext cx="1524000" cy="0"/>
          </a:xfrm>
          <a:prstGeom prst="line">
            <a:avLst/>
          </a:prstGeom>
          <a:noFill/>
          <a:ln w="38100" cap="sq">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45" name="Rectangle 77"/>
          <p:cNvSpPr>
            <a:spLocks noChangeArrowheads="1"/>
          </p:cNvSpPr>
          <p:nvPr/>
        </p:nvSpPr>
        <p:spPr bwMode="auto">
          <a:xfrm>
            <a:off x="6858000" y="4953000"/>
            <a:ext cx="2057400" cy="1524000"/>
          </a:xfrm>
          <a:prstGeom prst="rect">
            <a:avLst/>
          </a:prstGeom>
          <a:noFill/>
          <a:ln>
            <a:solidFill>
              <a:schemeClr val="bg1">
                <a:lumMod val="75000"/>
              </a:schemeClr>
            </a:solidFill>
          </a:ln>
          <a:effectLst/>
          <a:extLs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46" name="Rectangle 78"/>
          <p:cNvSpPr>
            <a:spLocks noChangeArrowheads="1"/>
          </p:cNvSpPr>
          <p:nvPr/>
        </p:nvSpPr>
        <p:spPr bwMode="auto">
          <a:xfrm>
            <a:off x="7467600" y="5105401"/>
            <a:ext cx="895350" cy="500063"/>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107763" dir="2700000" algn="ctr" rotWithShape="0">
                    <a:schemeClr val="bg2">
                      <a:alpha val="74998"/>
                    </a:schemeClr>
                  </a:outerShdw>
                </a:effectLst>
              </a14:hiddenEffects>
            </a:ext>
          </a:extLst>
        </p:spPr>
        <p:txBody>
          <a:bodyPr wrap="none" anchor="ctr"/>
          <a:lstStyle/>
          <a:p>
            <a:pPr algn="ctr"/>
            <a:r>
              <a:rPr lang="en-US" sz="1400" dirty="0">
                <a:latin typeface="+mj-lt"/>
              </a:rPr>
              <a:t>Queue</a:t>
            </a:r>
          </a:p>
          <a:p>
            <a:pPr algn="ctr"/>
            <a:r>
              <a:rPr lang="en-US" sz="1400" dirty="0">
                <a:latin typeface="+mj-lt"/>
              </a:rPr>
              <a:t>Packet</a:t>
            </a:r>
          </a:p>
        </p:txBody>
      </p:sp>
      <p:sp>
        <p:nvSpPr>
          <p:cNvPr id="365647" name="Rectangle 79"/>
          <p:cNvSpPr>
            <a:spLocks noChangeArrowheads="1"/>
          </p:cNvSpPr>
          <p:nvPr/>
        </p:nvSpPr>
        <p:spPr bwMode="auto">
          <a:xfrm>
            <a:off x="7570788" y="5919788"/>
            <a:ext cx="658812" cy="404812"/>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a:latin typeface="+mj-lt"/>
              </a:rPr>
              <a:t>Buffer</a:t>
            </a:r>
          </a:p>
          <a:p>
            <a:pPr algn="ctr"/>
            <a:r>
              <a:rPr lang="en-US" sz="1000">
                <a:latin typeface="+mj-lt"/>
              </a:rPr>
              <a:t>Memory</a:t>
            </a:r>
          </a:p>
        </p:txBody>
      </p:sp>
      <p:sp>
        <p:nvSpPr>
          <p:cNvPr id="365648" name="Line 80"/>
          <p:cNvSpPr>
            <a:spLocks noChangeShapeType="1"/>
          </p:cNvSpPr>
          <p:nvPr/>
        </p:nvSpPr>
        <p:spPr bwMode="auto">
          <a:xfrm>
            <a:off x="7667625" y="5618164"/>
            <a:ext cx="0" cy="301625"/>
          </a:xfrm>
          <a:prstGeom prst="line">
            <a:avLst/>
          </a:prstGeom>
          <a:noFill/>
          <a:ln w="28575">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49" name="Line 81"/>
          <p:cNvSpPr>
            <a:spLocks noChangeShapeType="1"/>
          </p:cNvSpPr>
          <p:nvPr/>
        </p:nvSpPr>
        <p:spPr bwMode="auto">
          <a:xfrm flipV="1">
            <a:off x="8113713" y="5618164"/>
            <a:ext cx="0" cy="300037"/>
          </a:xfrm>
          <a:prstGeom prst="line">
            <a:avLst/>
          </a:prstGeom>
          <a:noFill/>
          <a:ln w="28575">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50" name="Line 82"/>
          <p:cNvSpPr>
            <a:spLocks noChangeShapeType="1"/>
          </p:cNvSpPr>
          <p:nvPr/>
        </p:nvSpPr>
        <p:spPr bwMode="auto">
          <a:xfrm>
            <a:off x="8382000" y="5410200"/>
            <a:ext cx="1524000" cy="0"/>
          </a:xfrm>
          <a:prstGeom prst="line">
            <a:avLst/>
          </a:prstGeom>
          <a:noFill/>
          <a:ln w="38100" cap="sq">
            <a:solidFill>
              <a:schemeClr val="tx2"/>
            </a:solidFill>
            <a:round/>
            <a:headEnd type="none" w="sm" len="sm"/>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53" name="Line 85"/>
          <p:cNvSpPr>
            <a:spLocks noChangeShapeType="1"/>
          </p:cNvSpPr>
          <p:nvPr/>
        </p:nvSpPr>
        <p:spPr bwMode="auto">
          <a:xfrm>
            <a:off x="7391400" y="4495800"/>
            <a:ext cx="0" cy="457200"/>
          </a:xfrm>
          <a:prstGeom prst="line">
            <a:avLst/>
          </a:prstGeom>
          <a:noFill/>
          <a:ln w="38100" cap="rnd">
            <a:solidFill>
              <a:schemeClr val="tx1"/>
            </a:solidFill>
            <a:prstDash val="sysDot"/>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54" name="Line 86"/>
          <p:cNvSpPr>
            <a:spLocks noChangeShapeType="1"/>
          </p:cNvSpPr>
          <p:nvPr/>
        </p:nvSpPr>
        <p:spPr bwMode="auto">
          <a:xfrm>
            <a:off x="8382000" y="4495800"/>
            <a:ext cx="0" cy="457200"/>
          </a:xfrm>
          <a:prstGeom prst="line">
            <a:avLst/>
          </a:prstGeom>
          <a:noFill/>
          <a:ln w="38100" cap="rnd">
            <a:solidFill>
              <a:schemeClr val="tx1"/>
            </a:solidFill>
            <a:prstDash val="sysDot"/>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55" name="Oval 87"/>
          <p:cNvSpPr>
            <a:spLocks noChangeArrowheads="1"/>
          </p:cNvSpPr>
          <p:nvPr/>
        </p:nvSpPr>
        <p:spPr bwMode="auto">
          <a:xfrm>
            <a:off x="6553200" y="1676400"/>
            <a:ext cx="152400" cy="152400"/>
          </a:xfrm>
          <a:prstGeom prst="ellipse">
            <a:avLst/>
          </a:prstGeom>
          <a:solidFill>
            <a:srgbClr val="000099"/>
          </a:solidFill>
          <a:ln w="12700" cap="sq">
            <a:solidFill>
              <a:schemeClr val="tx1"/>
            </a:solidFill>
            <a:round/>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56" name="Oval 88"/>
          <p:cNvSpPr>
            <a:spLocks noChangeArrowheads="1"/>
          </p:cNvSpPr>
          <p:nvPr/>
        </p:nvSpPr>
        <p:spPr bwMode="auto">
          <a:xfrm>
            <a:off x="6553200" y="3200400"/>
            <a:ext cx="152400" cy="152400"/>
          </a:xfrm>
          <a:prstGeom prst="ellipse">
            <a:avLst/>
          </a:prstGeom>
          <a:solidFill>
            <a:srgbClr val="CC3300"/>
          </a:solidFill>
          <a:ln w="12700" cap="sq">
            <a:solidFill>
              <a:schemeClr val="tx1"/>
            </a:solidFill>
            <a:round/>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57" name="Oval 89"/>
          <p:cNvSpPr>
            <a:spLocks noChangeArrowheads="1"/>
          </p:cNvSpPr>
          <p:nvPr/>
        </p:nvSpPr>
        <p:spPr bwMode="auto">
          <a:xfrm>
            <a:off x="6553200" y="5334000"/>
            <a:ext cx="152400" cy="152400"/>
          </a:xfrm>
          <a:prstGeom prst="ellipse">
            <a:avLst/>
          </a:prstGeom>
          <a:solidFill>
            <a:srgbClr val="009900"/>
          </a:solidFill>
          <a:ln w="12700" cap="sq">
            <a:solidFill>
              <a:schemeClr val="tx1"/>
            </a:solidFill>
            <a:round/>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grpSp>
        <p:nvGrpSpPr>
          <p:cNvPr id="365665" name="Group 97"/>
          <p:cNvGrpSpPr>
            <a:grpSpLocks/>
          </p:cNvGrpSpPr>
          <p:nvPr/>
        </p:nvGrpSpPr>
        <p:grpSpPr bwMode="auto">
          <a:xfrm>
            <a:off x="2362200" y="1371600"/>
            <a:ext cx="1219200" cy="381000"/>
            <a:chOff x="-48" y="816"/>
            <a:chExt cx="912" cy="240"/>
          </a:xfrm>
        </p:grpSpPr>
        <p:sp>
          <p:nvSpPr>
            <p:cNvPr id="365666" name="Rectangle 98"/>
            <p:cNvSpPr>
              <a:spLocks noChangeArrowheads="1"/>
            </p:cNvSpPr>
            <p:nvPr/>
          </p:nvSpPr>
          <p:spPr bwMode="auto">
            <a:xfrm>
              <a:off x="-48" y="816"/>
              <a:ext cx="912" cy="24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r>
                <a:rPr lang="en-US">
                  <a:latin typeface="+mj-lt"/>
                </a:rPr>
                <a:t>Data</a:t>
              </a:r>
            </a:p>
          </p:txBody>
        </p:sp>
        <p:sp>
          <p:nvSpPr>
            <p:cNvPr id="365667" name="Rectangle 99"/>
            <p:cNvSpPr>
              <a:spLocks noChangeArrowheads="1"/>
            </p:cNvSpPr>
            <p:nvPr/>
          </p:nvSpPr>
          <p:spPr bwMode="auto">
            <a:xfrm>
              <a:off x="528" y="816"/>
              <a:ext cx="336" cy="240"/>
            </a:xfrm>
            <a:prstGeom prst="rect">
              <a:avLst/>
            </a:prstGeom>
            <a:solidFill>
              <a:srgbClr val="CC3300"/>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dirty="0">
                  <a:solidFill>
                    <a:schemeClr val="bg1"/>
                  </a:solidFill>
                  <a:latin typeface="+mj-lt"/>
                </a:rPr>
                <a:t>H</a:t>
              </a:r>
            </a:p>
          </p:txBody>
        </p:sp>
      </p:grpSp>
      <p:grpSp>
        <p:nvGrpSpPr>
          <p:cNvPr id="365671" name="Group 103"/>
          <p:cNvGrpSpPr>
            <a:grpSpLocks/>
          </p:cNvGrpSpPr>
          <p:nvPr/>
        </p:nvGrpSpPr>
        <p:grpSpPr bwMode="auto">
          <a:xfrm>
            <a:off x="2362200" y="2971800"/>
            <a:ext cx="1219200" cy="381000"/>
            <a:chOff x="-48" y="1824"/>
            <a:chExt cx="912" cy="240"/>
          </a:xfrm>
        </p:grpSpPr>
        <p:sp>
          <p:nvSpPr>
            <p:cNvPr id="365672" name="Rectangle 104"/>
            <p:cNvSpPr>
              <a:spLocks noChangeArrowheads="1"/>
            </p:cNvSpPr>
            <p:nvPr/>
          </p:nvSpPr>
          <p:spPr bwMode="auto">
            <a:xfrm>
              <a:off x="-48" y="1824"/>
              <a:ext cx="912" cy="24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r>
                <a:rPr lang="en-US">
                  <a:latin typeface="+mj-lt"/>
                </a:rPr>
                <a:t>Data</a:t>
              </a:r>
            </a:p>
          </p:txBody>
        </p:sp>
        <p:sp>
          <p:nvSpPr>
            <p:cNvPr id="365673" name="Rectangle 105"/>
            <p:cNvSpPr>
              <a:spLocks noChangeArrowheads="1"/>
            </p:cNvSpPr>
            <p:nvPr/>
          </p:nvSpPr>
          <p:spPr bwMode="auto">
            <a:xfrm>
              <a:off x="528" y="1824"/>
              <a:ext cx="336" cy="240"/>
            </a:xfrm>
            <a:prstGeom prst="rect">
              <a:avLst/>
            </a:prstGeom>
            <a:solidFill>
              <a:srgbClr val="000099"/>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dirty="0">
                  <a:solidFill>
                    <a:schemeClr val="bg1"/>
                  </a:solidFill>
                  <a:latin typeface="+mj-lt"/>
                </a:rPr>
                <a:t>H</a:t>
              </a:r>
            </a:p>
          </p:txBody>
        </p:sp>
      </p:grpSp>
      <p:grpSp>
        <p:nvGrpSpPr>
          <p:cNvPr id="365668" name="Group 100"/>
          <p:cNvGrpSpPr>
            <a:grpSpLocks/>
          </p:cNvGrpSpPr>
          <p:nvPr/>
        </p:nvGrpSpPr>
        <p:grpSpPr bwMode="auto">
          <a:xfrm>
            <a:off x="2362200" y="5029200"/>
            <a:ext cx="1219200" cy="381000"/>
            <a:chOff x="-48" y="816"/>
            <a:chExt cx="912" cy="240"/>
          </a:xfrm>
        </p:grpSpPr>
        <p:sp>
          <p:nvSpPr>
            <p:cNvPr id="365669" name="Rectangle 101"/>
            <p:cNvSpPr>
              <a:spLocks noChangeArrowheads="1"/>
            </p:cNvSpPr>
            <p:nvPr/>
          </p:nvSpPr>
          <p:spPr bwMode="auto">
            <a:xfrm>
              <a:off x="-48" y="816"/>
              <a:ext cx="912" cy="24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r>
                <a:rPr lang="en-US">
                  <a:latin typeface="+mj-lt"/>
                </a:rPr>
                <a:t>Data</a:t>
              </a:r>
            </a:p>
          </p:txBody>
        </p:sp>
        <p:sp>
          <p:nvSpPr>
            <p:cNvPr id="365670" name="Rectangle 102"/>
            <p:cNvSpPr>
              <a:spLocks noChangeArrowheads="1"/>
            </p:cNvSpPr>
            <p:nvPr/>
          </p:nvSpPr>
          <p:spPr bwMode="auto">
            <a:xfrm>
              <a:off x="528" y="816"/>
              <a:ext cx="336" cy="240"/>
            </a:xfrm>
            <a:prstGeom prst="rect">
              <a:avLst/>
            </a:prstGeom>
            <a:solidFill>
              <a:srgbClr val="CC3300"/>
            </a:solidFill>
            <a:ln w="12700" cap="sq">
              <a:solidFill>
                <a:schemeClr val="tx1"/>
              </a:solidFill>
              <a:miter lim="800000"/>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dirty="0">
                  <a:solidFill>
                    <a:schemeClr val="bg1"/>
                  </a:solidFill>
                  <a:latin typeface="+mj-lt"/>
                </a:rPr>
                <a:t>H</a:t>
              </a:r>
            </a:p>
          </p:txBody>
        </p:sp>
      </p:grpSp>
      <p:cxnSp>
        <p:nvCxnSpPr>
          <p:cNvPr id="3" name="Straight Connector 2"/>
          <p:cNvCxnSpPr/>
          <p:nvPr/>
        </p:nvCxnSpPr>
        <p:spPr bwMode="auto">
          <a:xfrm>
            <a:off x="6248400" y="1371600"/>
            <a:ext cx="0" cy="510540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21432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5665"/>
                                        </p:tgtEl>
                                        <p:attrNameLst>
                                          <p:attrName>style.visibility</p:attrName>
                                        </p:attrNameLst>
                                      </p:cBhvr>
                                      <p:to>
                                        <p:strVal val="visible"/>
                                      </p:to>
                                    </p:set>
                                    <p:anim calcmode="lin" valueType="num">
                                      <p:cBhvr additive="base">
                                        <p:cTn id="7" dur="500" fill="hold"/>
                                        <p:tgtEl>
                                          <p:spTgt spid="365665"/>
                                        </p:tgtEl>
                                        <p:attrNameLst>
                                          <p:attrName>ppt_x</p:attrName>
                                        </p:attrNameLst>
                                      </p:cBhvr>
                                      <p:tavLst>
                                        <p:tav tm="0">
                                          <p:val>
                                            <p:strVal val="0-#ppt_w/2"/>
                                          </p:val>
                                        </p:tav>
                                        <p:tav tm="100000">
                                          <p:val>
                                            <p:strVal val="#ppt_x"/>
                                          </p:val>
                                        </p:tav>
                                      </p:tavLst>
                                    </p:anim>
                                    <p:anim calcmode="lin" valueType="num">
                                      <p:cBhvr additive="base">
                                        <p:cTn id="8" dur="500" fill="hold"/>
                                        <p:tgtEl>
                                          <p:spTgt spid="365665"/>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65671"/>
                                        </p:tgtEl>
                                        <p:attrNameLst>
                                          <p:attrName>style.visibility</p:attrName>
                                        </p:attrNameLst>
                                      </p:cBhvr>
                                      <p:to>
                                        <p:strVal val="visible"/>
                                      </p:to>
                                    </p:set>
                                    <p:anim calcmode="lin" valueType="num">
                                      <p:cBhvr additive="base">
                                        <p:cTn id="11" dur="500" fill="hold"/>
                                        <p:tgtEl>
                                          <p:spTgt spid="365671"/>
                                        </p:tgtEl>
                                        <p:attrNameLst>
                                          <p:attrName>ppt_x</p:attrName>
                                        </p:attrNameLst>
                                      </p:cBhvr>
                                      <p:tavLst>
                                        <p:tav tm="0">
                                          <p:val>
                                            <p:strVal val="0-#ppt_w/2"/>
                                          </p:val>
                                        </p:tav>
                                        <p:tav tm="100000">
                                          <p:val>
                                            <p:strVal val="#ppt_x"/>
                                          </p:val>
                                        </p:tav>
                                      </p:tavLst>
                                    </p:anim>
                                    <p:anim calcmode="lin" valueType="num">
                                      <p:cBhvr additive="base">
                                        <p:cTn id="12" dur="500" fill="hold"/>
                                        <p:tgtEl>
                                          <p:spTgt spid="365671"/>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65668"/>
                                        </p:tgtEl>
                                        <p:attrNameLst>
                                          <p:attrName>style.visibility</p:attrName>
                                        </p:attrNameLst>
                                      </p:cBhvr>
                                      <p:to>
                                        <p:strVal val="visible"/>
                                      </p:to>
                                    </p:set>
                                    <p:anim calcmode="lin" valueType="num">
                                      <p:cBhvr additive="base">
                                        <p:cTn id="15" dur="500" fill="hold"/>
                                        <p:tgtEl>
                                          <p:spTgt spid="365668"/>
                                        </p:tgtEl>
                                        <p:attrNameLst>
                                          <p:attrName>ppt_x</p:attrName>
                                        </p:attrNameLst>
                                      </p:cBhvr>
                                      <p:tavLst>
                                        <p:tav tm="0">
                                          <p:val>
                                            <p:strVal val="0-#ppt_w/2"/>
                                          </p:val>
                                        </p:tav>
                                        <p:tav tm="100000">
                                          <p:val>
                                            <p:strVal val="#ppt_x"/>
                                          </p:val>
                                        </p:tav>
                                      </p:tavLst>
                                    </p:anim>
                                    <p:anim calcmode="lin" valueType="num">
                                      <p:cBhvr additive="base">
                                        <p:cTn id="16" dur="500" fill="hold"/>
                                        <p:tgtEl>
                                          <p:spTgt spid="365668"/>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0" presetClass="path" presetSubtype="0" accel="50000" decel="50000" fill="hold" nodeType="clickEffect">
                                  <p:stCondLst>
                                    <p:cond delay="0"/>
                                  </p:stCondLst>
                                  <p:childTnLst>
                                    <p:animMotion origin="layout" path="M 1.67072E-6 -0.00023 L 0.36922 0.00116 L 0.36922 -0.24994 L 0.75009 -0.24762 " pathEditMode="relative" rAng="0" ptsTypes="AAAA">
                                      <p:cBhvr>
                                        <p:cTn id="20" dur="2000" fill="hold"/>
                                        <p:tgtEl>
                                          <p:spTgt spid="365671"/>
                                        </p:tgtEl>
                                        <p:attrNameLst>
                                          <p:attrName>ppt_x</p:attrName>
                                          <p:attrName>ppt_y</p:attrName>
                                        </p:attrNameLst>
                                      </p:cBhvr>
                                      <p:rCtr x="37496" y="-12428"/>
                                    </p:animMotion>
                                  </p:childTnLst>
                                </p:cTn>
                              </p:par>
                              <p:par>
                                <p:cTn id="21" presetID="0" presetClass="path" presetSubtype="0" accel="50000" decel="50000" fill="hold" nodeType="withEffect">
                                  <p:stCondLst>
                                    <p:cond delay="0"/>
                                  </p:stCondLst>
                                  <p:childTnLst>
                                    <p:animMotion origin="layout" path="M 1.67072E-6 -0.00047 L 0.36297 -0.00232 L 0.36297 0.21638 L 0.73341 0.21638 " pathEditMode="relative" rAng="0" ptsTypes="AAAA">
                                      <p:cBhvr>
                                        <p:cTn id="22" dur="2000" fill="hold"/>
                                        <p:tgtEl>
                                          <p:spTgt spid="365665"/>
                                        </p:tgtEl>
                                        <p:attrNameLst>
                                          <p:attrName>ppt_x</p:attrName>
                                          <p:attrName>ppt_y</p:attrName>
                                        </p:attrNameLst>
                                      </p:cBhvr>
                                      <p:rCtr x="36662" y="10738"/>
                                    </p:animMotion>
                                  </p:childTnLst>
                                </p:cTn>
                              </p:par>
                              <p:par>
                                <p:cTn id="23" presetID="0" presetClass="path" presetSubtype="0" accel="50000" decel="50000" fill="hold" nodeType="withEffect">
                                  <p:stCondLst>
                                    <p:cond delay="0"/>
                                  </p:stCondLst>
                                  <p:childTnLst>
                                    <p:animMotion origin="layout" path="M 0.0013 -1.11111E-6 L 0.25364 -1.11111E-6 L 0.2526 -0.30555 L 0.42304 -0.30555 L 0.42304 -0.17245 " pathEditMode="relative" rAng="0" ptsTypes="AAAAA">
                                      <p:cBhvr>
                                        <p:cTn id="24" dur="2000" fill="hold"/>
                                        <p:tgtEl>
                                          <p:spTgt spid="365668"/>
                                        </p:tgtEl>
                                        <p:attrNameLst>
                                          <p:attrName>ppt_x</p:attrName>
                                          <p:attrName>ppt_y</p:attrName>
                                        </p:attrNameLst>
                                      </p:cBhvr>
                                      <p:rCtr x="21081" y="-15278"/>
                                    </p:animMotion>
                                  </p:childTnLst>
                                </p:cTn>
                              </p:par>
                            </p:childTnLst>
                          </p:cTn>
                        </p:par>
                      </p:childTnLst>
                    </p:cTn>
                  </p:par>
                  <p:par>
                    <p:cTn id="25" fill="hold">
                      <p:stCondLst>
                        <p:cond delay="indefinite"/>
                      </p:stCondLst>
                      <p:childTnLst>
                        <p:par>
                          <p:cTn id="26" fill="hold">
                            <p:stCondLst>
                              <p:cond delay="0"/>
                            </p:stCondLst>
                            <p:childTnLst>
                              <p:par>
                                <p:cTn id="27" presetID="2" presetClass="exit" presetSubtype="2" fill="hold" nodeType="clickEffect">
                                  <p:stCondLst>
                                    <p:cond delay="0"/>
                                  </p:stCondLst>
                                  <p:childTnLst>
                                    <p:anim calcmode="lin" valueType="num">
                                      <p:cBhvr additive="base">
                                        <p:cTn id="28" dur="500"/>
                                        <p:tgtEl>
                                          <p:spTgt spid="365671"/>
                                        </p:tgtEl>
                                        <p:attrNameLst>
                                          <p:attrName>ppt_x</p:attrName>
                                        </p:attrNameLst>
                                      </p:cBhvr>
                                      <p:tavLst>
                                        <p:tav tm="0">
                                          <p:val>
                                            <p:strVal val="ppt_x"/>
                                          </p:val>
                                        </p:tav>
                                        <p:tav tm="100000">
                                          <p:val>
                                            <p:strVal val="1+ppt_w/2"/>
                                          </p:val>
                                        </p:tav>
                                      </p:tavLst>
                                    </p:anim>
                                    <p:anim calcmode="lin" valueType="num">
                                      <p:cBhvr additive="base">
                                        <p:cTn id="29" dur="500"/>
                                        <p:tgtEl>
                                          <p:spTgt spid="365671"/>
                                        </p:tgtEl>
                                        <p:attrNameLst>
                                          <p:attrName>ppt_y</p:attrName>
                                        </p:attrNameLst>
                                      </p:cBhvr>
                                      <p:tavLst>
                                        <p:tav tm="0">
                                          <p:val>
                                            <p:strVal val="ppt_y"/>
                                          </p:val>
                                        </p:tav>
                                        <p:tav tm="100000">
                                          <p:val>
                                            <p:strVal val="ppt_y"/>
                                          </p:val>
                                        </p:tav>
                                      </p:tavLst>
                                    </p:anim>
                                    <p:set>
                                      <p:cBhvr>
                                        <p:cTn id="30" dur="1" fill="hold">
                                          <p:stCondLst>
                                            <p:cond delay="499"/>
                                          </p:stCondLst>
                                        </p:cTn>
                                        <p:tgtEl>
                                          <p:spTgt spid="365671"/>
                                        </p:tgtEl>
                                        <p:attrNameLst>
                                          <p:attrName>style.visibility</p:attrName>
                                        </p:attrNameLst>
                                      </p:cBhvr>
                                      <p:to>
                                        <p:strVal val="hidden"/>
                                      </p:to>
                                    </p:set>
                                  </p:childTnLst>
                                </p:cTn>
                              </p:par>
                              <p:par>
                                <p:cTn id="31" presetID="2" presetClass="exit" presetSubtype="2" fill="hold" nodeType="withEffect">
                                  <p:stCondLst>
                                    <p:cond delay="0"/>
                                  </p:stCondLst>
                                  <p:childTnLst>
                                    <p:anim calcmode="lin" valueType="num">
                                      <p:cBhvr additive="base">
                                        <p:cTn id="32" dur="500"/>
                                        <p:tgtEl>
                                          <p:spTgt spid="365665"/>
                                        </p:tgtEl>
                                        <p:attrNameLst>
                                          <p:attrName>ppt_x</p:attrName>
                                        </p:attrNameLst>
                                      </p:cBhvr>
                                      <p:tavLst>
                                        <p:tav tm="0">
                                          <p:val>
                                            <p:strVal val="ppt_x"/>
                                          </p:val>
                                        </p:tav>
                                        <p:tav tm="100000">
                                          <p:val>
                                            <p:strVal val="1+ppt_w/2"/>
                                          </p:val>
                                        </p:tav>
                                      </p:tavLst>
                                    </p:anim>
                                    <p:anim calcmode="lin" valueType="num">
                                      <p:cBhvr additive="base">
                                        <p:cTn id="33" dur="500"/>
                                        <p:tgtEl>
                                          <p:spTgt spid="365665"/>
                                        </p:tgtEl>
                                        <p:attrNameLst>
                                          <p:attrName>ppt_y</p:attrName>
                                        </p:attrNameLst>
                                      </p:cBhvr>
                                      <p:tavLst>
                                        <p:tav tm="0">
                                          <p:val>
                                            <p:strVal val="ppt_y"/>
                                          </p:val>
                                        </p:tav>
                                        <p:tav tm="100000">
                                          <p:val>
                                            <p:strVal val="ppt_y"/>
                                          </p:val>
                                        </p:tav>
                                      </p:tavLst>
                                    </p:anim>
                                    <p:set>
                                      <p:cBhvr>
                                        <p:cTn id="34" dur="1" fill="hold">
                                          <p:stCondLst>
                                            <p:cond delay="499"/>
                                          </p:stCondLst>
                                        </p:cTn>
                                        <p:tgtEl>
                                          <p:spTgt spid="365665"/>
                                        </p:tgtEl>
                                        <p:attrNameLst>
                                          <p:attrName>style.visibility</p:attrName>
                                        </p:attrNameLst>
                                      </p:cBhvr>
                                      <p:to>
                                        <p:strVal val="hidden"/>
                                      </p:to>
                                    </p:set>
                                  </p:childTnLst>
                                </p:cTn>
                              </p:par>
                            </p:childTnLst>
                          </p:cTn>
                        </p:par>
                        <p:par>
                          <p:cTn id="35" fill="hold">
                            <p:stCondLst>
                              <p:cond delay="500"/>
                            </p:stCondLst>
                            <p:childTnLst>
                              <p:par>
                                <p:cTn id="36" presetID="0" presetClass="path" presetSubtype="0" accel="50000" decel="50000" fill="hold" nodeType="afterEffect">
                                  <p:stCondLst>
                                    <p:cond delay="0"/>
                                  </p:stCondLst>
                                  <p:childTnLst>
                                    <p:animMotion origin="layout" path="M 0.42305 -0.17245 L 0.42409 -0.31412 L 0.6151 -0.31412 " pathEditMode="relative" rAng="0" ptsTypes="AAA">
                                      <p:cBhvr>
                                        <p:cTn id="37" dur="1000" fill="hold"/>
                                        <p:tgtEl>
                                          <p:spTgt spid="365668"/>
                                        </p:tgtEl>
                                        <p:attrNameLst>
                                          <p:attrName>ppt_x</p:attrName>
                                          <p:attrName>ppt_y</p:attrName>
                                        </p:attrNameLst>
                                      </p:cBhvr>
                                      <p:rCtr x="9596" y="-70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909D9FA-7D21-A14B-9D39-32D4152CA664}" type="slidenum">
              <a:rPr lang="en-US"/>
              <a:pPr/>
              <a:t>8</a:t>
            </a:fld>
            <a:endParaRPr lang="en-US"/>
          </a:p>
        </p:txBody>
      </p:sp>
      <p:sp>
        <p:nvSpPr>
          <p:cNvPr id="90114" name="Rectangle 2"/>
          <p:cNvSpPr>
            <a:spLocks noGrp="1" noChangeArrowheads="1"/>
          </p:cNvSpPr>
          <p:nvPr>
            <p:ph type="title"/>
          </p:nvPr>
        </p:nvSpPr>
        <p:spPr/>
        <p:txBody>
          <a:bodyPr/>
          <a:lstStyle/>
          <a:p>
            <a:r>
              <a:rPr lang="en-US" dirty="0"/>
              <a:t>Ethernet Switch</a:t>
            </a:r>
          </a:p>
        </p:txBody>
      </p:sp>
      <p:sp>
        <p:nvSpPr>
          <p:cNvPr id="90115" name="Rectangle 3"/>
          <p:cNvSpPr>
            <a:spLocks noGrp="1" noChangeArrowheads="1"/>
          </p:cNvSpPr>
          <p:nvPr>
            <p:ph type="body" idx="1"/>
          </p:nvPr>
        </p:nvSpPr>
        <p:spPr>
          <a:xfrm>
            <a:off x="838200" y="1825625"/>
            <a:ext cx="9733767" cy="4667250"/>
          </a:xfrm>
        </p:spPr>
        <p:txBody>
          <a:bodyPr>
            <a:normAutofit/>
          </a:bodyPr>
          <a:lstStyle/>
          <a:p>
            <a:pPr marL="533400" indent="-533400">
              <a:buSzPct val="100000"/>
              <a:buFont typeface="Wingdings" charset="0"/>
              <a:buAutoNum type="arabicPeriod"/>
            </a:pPr>
            <a:r>
              <a:rPr lang="en-US" dirty="0"/>
              <a:t>Examine the header of each arriving frame.</a:t>
            </a:r>
          </a:p>
          <a:p>
            <a:pPr marL="533400" indent="-533400">
              <a:buSzPct val="100000"/>
              <a:buFont typeface="Wingdings" charset="0"/>
              <a:buAutoNum type="arabicPeriod"/>
            </a:pPr>
            <a:r>
              <a:rPr lang="en-US" dirty="0"/>
              <a:t>If the Ethernet DA (aka “MAC Address”) is in the forwarding table, forward the frame to the correct output port(s).</a:t>
            </a:r>
          </a:p>
          <a:p>
            <a:pPr marL="533400" indent="-533400">
              <a:buSzPct val="100000"/>
              <a:buFont typeface="Wingdings" charset="0"/>
              <a:buAutoNum type="arabicPeriod"/>
            </a:pPr>
            <a:r>
              <a:rPr lang="en-US" dirty="0"/>
              <a:t>If the Ethernet DA is not in the table, broadcast the frame to </a:t>
            </a:r>
            <a:r>
              <a:rPr lang="en-US" u="sng" dirty="0"/>
              <a:t>all</a:t>
            </a:r>
            <a:r>
              <a:rPr lang="en-US" dirty="0"/>
              <a:t> ports (except the one through which the frame arrived). </a:t>
            </a:r>
            <a:br>
              <a:rPr lang="en-US" dirty="0"/>
            </a:br>
            <a:r>
              <a:rPr lang="en-US" dirty="0"/>
              <a:t>i.e. flooding.</a:t>
            </a:r>
          </a:p>
          <a:p>
            <a:pPr marL="533400" indent="-533400">
              <a:buSzPct val="100000"/>
              <a:buFont typeface="Wingdings" charset="0"/>
              <a:buAutoNum type="arabicPeriod"/>
            </a:pPr>
            <a:r>
              <a:rPr lang="en-US" dirty="0"/>
              <a:t>Entries in the table are </a:t>
            </a:r>
            <a:r>
              <a:rPr lang="en-US" u="sng" dirty="0"/>
              <a:t>learned</a:t>
            </a:r>
            <a:r>
              <a:rPr lang="en-US" dirty="0"/>
              <a:t> by checking to see if the Ethernet SA of arriving packets are already in the table. </a:t>
            </a:r>
            <a:br>
              <a:rPr lang="en-US" dirty="0"/>
            </a:br>
            <a:r>
              <a:rPr lang="en-US" dirty="0"/>
              <a:t>If not, then add them.</a:t>
            </a:r>
          </a:p>
        </p:txBody>
      </p:sp>
    </p:spTree>
    <p:extLst>
      <p:ext uri="{BB962C8B-B14F-4D97-AF65-F5344CB8AC3E}">
        <p14:creationId xmlns:p14="http://schemas.microsoft.com/office/powerpoint/2010/main" val="1063807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909D9FA-7D21-A14B-9D39-32D4152CA664}" type="slidenum">
              <a:rPr lang="en-US"/>
              <a:pPr/>
              <a:t>9</a:t>
            </a:fld>
            <a:endParaRPr lang="en-US"/>
          </a:p>
        </p:txBody>
      </p:sp>
      <p:sp>
        <p:nvSpPr>
          <p:cNvPr id="90114" name="Rectangle 2"/>
          <p:cNvSpPr>
            <a:spLocks noGrp="1" noChangeArrowheads="1"/>
          </p:cNvSpPr>
          <p:nvPr>
            <p:ph type="title"/>
          </p:nvPr>
        </p:nvSpPr>
        <p:spPr/>
        <p:txBody>
          <a:bodyPr/>
          <a:lstStyle/>
          <a:p>
            <a:r>
              <a:rPr lang="en-US" dirty="0"/>
              <a:t>Internet Router</a:t>
            </a:r>
          </a:p>
        </p:txBody>
      </p:sp>
      <p:sp>
        <p:nvSpPr>
          <p:cNvPr id="90115" name="Rectangle 3"/>
          <p:cNvSpPr>
            <a:spLocks noGrp="1" noChangeArrowheads="1"/>
          </p:cNvSpPr>
          <p:nvPr>
            <p:ph type="body" idx="1"/>
          </p:nvPr>
        </p:nvSpPr>
        <p:spPr>
          <a:xfrm>
            <a:off x="1005543" y="1690688"/>
            <a:ext cx="9567797" cy="4114800"/>
          </a:xfrm>
        </p:spPr>
        <p:txBody>
          <a:bodyPr>
            <a:normAutofit fontScale="85000" lnSpcReduction="20000"/>
          </a:bodyPr>
          <a:lstStyle/>
          <a:p>
            <a:pPr marL="533400" indent="-533400">
              <a:buSzPct val="100000"/>
              <a:buFont typeface="Wingdings" charset="0"/>
              <a:buAutoNum type="arabicPeriod"/>
            </a:pPr>
            <a:r>
              <a:rPr lang="en-US" dirty="0"/>
              <a:t>If the Ethernet DA of the arriving frame belongs to the router, accept the frame. Else drop it.</a:t>
            </a:r>
          </a:p>
          <a:p>
            <a:pPr marL="533400" indent="-533400">
              <a:buSzPct val="100000"/>
              <a:buFont typeface="Wingdings" charset="0"/>
              <a:buAutoNum type="arabicPeriod"/>
            </a:pPr>
            <a:r>
              <a:rPr lang="en-US" dirty="0"/>
              <a:t>Examine the IP version number and length of the datagram.</a:t>
            </a:r>
          </a:p>
          <a:p>
            <a:pPr marL="533400" indent="-533400">
              <a:buSzPct val="100000"/>
              <a:buFont typeface="Wingdings" charset="0"/>
              <a:buAutoNum type="arabicPeriod"/>
            </a:pPr>
            <a:r>
              <a:rPr lang="en-US" dirty="0"/>
              <a:t>Decrement the TTL, update the IP header checksum. </a:t>
            </a:r>
          </a:p>
          <a:p>
            <a:pPr marL="533400" indent="-533400">
              <a:buSzPct val="100000"/>
              <a:buFont typeface="Wingdings" charset="0"/>
              <a:buAutoNum type="arabicPeriod"/>
            </a:pPr>
            <a:r>
              <a:rPr lang="en-US" dirty="0"/>
              <a:t>Check to see if TTL == 0.</a:t>
            </a:r>
          </a:p>
          <a:p>
            <a:pPr marL="533400" indent="-533400">
              <a:buSzPct val="100000"/>
              <a:buFont typeface="Wingdings" charset="0"/>
              <a:buAutoNum type="arabicPeriod"/>
            </a:pPr>
            <a:r>
              <a:rPr lang="en-US" dirty="0"/>
              <a:t>If the IP DA is in the forwarding table, forward to the next hop. </a:t>
            </a:r>
          </a:p>
          <a:p>
            <a:pPr marL="533400" indent="-533400">
              <a:buSzPct val="100000"/>
              <a:buFont typeface="Wingdings" charset="0"/>
              <a:buAutoNum type="arabicPeriod"/>
            </a:pPr>
            <a:r>
              <a:rPr lang="en-US" dirty="0"/>
              <a:t>If IP DA doesn’t match a table entry</a:t>
            </a:r>
          </a:p>
          <a:p>
            <a:pPr marL="990600" lvl="1" indent="-412750">
              <a:buSzPct val="100000"/>
              <a:buFont typeface="+mj-lt"/>
              <a:buAutoNum type="alphaLcParenR"/>
            </a:pPr>
            <a:r>
              <a:rPr lang="en-US" dirty="0"/>
              <a:t>If there is a Default Route entry, then forward to it (often a BGP router).</a:t>
            </a:r>
          </a:p>
          <a:p>
            <a:pPr marL="990600" lvl="1" indent="-412750">
              <a:buSzPct val="100000"/>
              <a:buFont typeface="+mj-lt"/>
              <a:buAutoNum type="alphaLcParenR"/>
            </a:pPr>
            <a:r>
              <a:rPr lang="en-US" dirty="0"/>
              <a:t>Else, drop the packet and send an ICMP message back to the source.</a:t>
            </a:r>
          </a:p>
          <a:p>
            <a:pPr marL="533400" indent="-533400">
              <a:buSzPct val="100000"/>
              <a:buFont typeface="Wingdings" charset="0"/>
              <a:buAutoNum type="arabicPeriod"/>
            </a:pPr>
            <a:r>
              <a:rPr lang="en-US" dirty="0"/>
              <a:t>Find the Ethernet DA for the next hop router.</a:t>
            </a:r>
          </a:p>
          <a:p>
            <a:pPr marL="533400" indent="-533400">
              <a:buSzPct val="100000"/>
              <a:buFont typeface="Wingdings" charset="0"/>
              <a:buAutoNum type="arabicPeriod"/>
            </a:pPr>
            <a:r>
              <a:rPr lang="en-US" dirty="0"/>
              <a:t>Create a new Ethernet frame and send it.</a:t>
            </a:r>
          </a:p>
        </p:txBody>
      </p:sp>
    </p:spTree>
    <p:extLst>
      <p:ext uri="{BB962C8B-B14F-4D97-AF65-F5344CB8AC3E}">
        <p14:creationId xmlns:p14="http://schemas.microsoft.com/office/powerpoint/2010/main" val="10848148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8434</TotalTime>
  <Words>2725</Words>
  <Application>Microsoft Macintosh PowerPoint</Application>
  <PresentationFormat>Widescreen</PresentationFormat>
  <Paragraphs>323</Paragraphs>
  <Slides>24</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Calibri</vt:lpstr>
      <vt:lpstr>Calibri Light</vt:lpstr>
      <vt:lpstr>Cambria Math</vt:lpstr>
      <vt:lpstr>Comic Sans MS</vt:lpstr>
      <vt:lpstr>Lucida Grande</vt:lpstr>
      <vt:lpstr>Symbol</vt:lpstr>
      <vt:lpstr>Times New Roman</vt:lpstr>
      <vt:lpstr>Wingdings</vt:lpstr>
      <vt:lpstr>Office Theme</vt:lpstr>
      <vt:lpstr>CS144 An Introduction to Computer Networks</vt:lpstr>
      <vt:lpstr>The 4 Layer Internet Model</vt:lpstr>
      <vt:lpstr>PowerPoint Presentation</vt:lpstr>
      <vt:lpstr>PowerPoint Presentation</vt:lpstr>
      <vt:lpstr>PowerPoint Presentation</vt:lpstr>
      <vt:lpstr>Generic Packet Switch</vt:lpstr>
      <vt:lpstr>Generic Packet Switch</vt:lpstr>
      <vt:lpstr>Ethernet Switch</vt:lpstr>
      <vt:lpstr>Internet Router</vt:lpstr>
      <vt:lpstr>The Original Ethernet</vt:lpstr>
      <vt:lpstr>Ethernet Frame Format</vt:lpstr>
      <vt:lpstr>The origins of Ethernet</vt:lpstr>
      <vt:lpstr>Sharing a “medium”</vt:lpstr>
      <vt:lpstr>CSMA/CD Protocol</vt:lpstr>
      <vt:lpstr>CSMA/CD Packet size requirement</vt:lpstr>
      <vt:lpstr>CSMA/CD Packet size requirement</vt:lpstr>
      <vt:lpstr>CSMA/CD Packet size requirement</vt:lpstr>
      <vt:lpstr>Ethernet evolution</vt:lpstr>
      <vt:lpstr>PowerPoint Presentation</vt:lpstr>
      <vt:lpstr>PowerPoint Presentation</vt:lpstr>
      <vt:lpstr>The 4 Layer Internet Model</vt:lpstr>
      <vt:lpstr>Ethernet switches operate at the link layer</vt:lpstr>
      <vt:lpstr>Why an IXP uses Ethernet switches…</vt:lpstr>
      <vt:lpstr>Ethernet in use today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Ethernet and CSMA/CD</dc:title>
  <dc:creator>Nick W McKeown</dc:creator>
  <cp:lastModifiedBy>Nick W McKeown</cp:lastModifiedBy>
  <cp:revision>24</cp:revision>
  <dcterms:created xsi:type="dcterms:W3CDTF">2019-11-07T00:13:17Z</dcterms:created>
  <dcterms:modified xsi:type="dcterms:W3CDTF">2020-10-19T21:16:32Z</dcterms:modified>
</cp:coreProperties>
</file>